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6858000" cx="9144000"/>
  <p:notesSz cx="7010400" cy="9296400"/>
  <p:embeddedFontLst>
    <p:embeddedFont>
      <p:font typeface="Arimo"/>
      <p:regular r:id="rId91"/>
      <p:bold r:id="rId92"/>
      <p:italic r:id="rId93"/>
      <p:boldItalic r:id="rId94"/>
    </p:embeddedFont>
    <p:embeddedFont>
      <p:font typeface="Noto Sans Symbols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97" roundtripDataSignature="AMtx7mgLGMTdTnkIzJizC9rjPjdJPXWr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otoSansSymbols-regular.fntdata"/><Relationship Id="rId94" Type="http://schemas.openxmlformats.org/officeDocument/2006/relationships/font" Target="fonts/Arimo-boldItalic.fntdata"/><Relationship Id="rId97" Type="http://customschemas.google.com/relationships/presentationmetadata" Target="metadata"/><Relationship Id="rId96" Type="http://schemas.openxmlformats.org/officeDocument/2006/relationships/font" Target="fonts/NotoSansSymbol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Arimo-regular.fntdata"/><Relationship Id="rId90" Type="http://schemas.openxmlformats.org/officeDocument/2006/relationships/slide" Target="slides/slide85.xml"/><Relationship Id="rId93" Type="http://schemas.openxmlformats.org/officeDocument/2006/relationships/font" Target="fonts/Arimo-italic.fntdata"/><Relationship Id="rId92" Type="http://schemas.openxmlformats.org/officeDocument/2006/relationships/font" Target="fonts/Arim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0f9be0a81_0_22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0f9be0a81_0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50f9be0a81_0_2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0f9be0a81_0_3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0f9be0a81_0_3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50f9be0a81_0_3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7e6680aa9_0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7e6680aa9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e7e6680aa9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0f9be0a81_0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0f9be0a81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50f9be0a81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4" name="Google Shape;684;p4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p4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8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4" name="Google Shape;704;p48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50f9be0a81_0_45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50f9be0a81_0_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50f9be0a81_0_4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50f9be0a81_0_52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50f9be0a81_0_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we cannot see the population of big data.</a:t>
            </a:r>
            <a:endParaRPr/>
          </a:p>
        </p:txBody>
      </p:sp>
      <p:sp>
        <p:nvSpPr>
          <p:cNvPr id="719" name="Google Shape;719;g250f9be0a81_0_5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6" name="Google Shape;726;p49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2" name="Google Shape;742;p51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0f9be0a81_0_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0f9be0a81_0_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50f9be0a81_0_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78" name="Google Shape;778;p56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9" name="Google Shape;829;p61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2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46" name="Google Shape;846;p62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3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53" name="Google Shape;853;p63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4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60" name="Google Shape;860;p64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5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67" name="Google Shape;867;p65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5" name="Google Shape;875;p66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7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7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62" name="Google Shape;962;p7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3" name="Google Shape;963;p7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f9be0a81_0_14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f9be0a81_0_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50f9be0a81_0_1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9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9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8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8"/>
          <p:cNvSpPr txBox="1"/>
          <p:nvPr>
            <p:ph idx="1" type="body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8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8"/>
          <p:cNvSpPr txBox="1"/>
          <p:nvPr>
            <p:ph idx="3" type="body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4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9"/>
          <p:cNvSpPr txBox="1"/>
          <p:nvPr>
            <p:ph idx="1" type="body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9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7" name="Google Shape;67;p9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9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9" name="Google Shape;69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7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Relationship Id="rId5" Type="http://schemas.openxmlformats.org/officeDocument/2006/relationships/image" Target="../media/image21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6.png"/><Relationship Id="rId6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Relationship Id="rId5" Type="http://schemas.openxmlformats.org/officeDocument/2006/relationships/image" Target="../media/image32.png"/><Relationship Id="rId6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56.png"/><Relationship Id="rId6" Type="http://schemas.openxmlformats.org/officeDocument/2006/relationships/image" Target="../media/image84.png"/><Relationship Id="rId7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70.png"/><Relationship Id="rId6" Type="http://schemas.openxmlformats.org/officeDocument/2006/relationships/image" Target="../media/image94.png"/><Relationship Id="rId7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104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76.png"/><Relationship Id="rId9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Relationship Id="rId4" Type="http://schemas.openxmlformats.org/officeDocument/2006/relationships/image" Target="../media/image59.png"/><Relationship Id="rId5" Type="http://schemas.openxmlformats.org/officeDocument/2006/relationships/image" Target="../media/image75.png"/><Relationship Id="rId6" Type="http://schemas.openxmlformats.org/officeDocument/2006/relationships/image" Target="../media/image60.png"/><Relationship Id="rId7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jp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png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38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Relationship Id="rId4" Type="http://schemas.openxmlformats.org/officeDocument/2006/relationships/image" Target="../media/image117.png"/><Relationship Id="rId5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jpg"/><Relationship Id="rId4" Type="http://schemas.openxmlformats.org/officeDocument/2006/relationships/image" Target="../media/image7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9.png"/><Relationship Id="rId4" Type="http://schemas.openxmlformats.org/officeDocument/2006/relationships/image" Target="../media/image137.png"/><Relationship Id="rId5" Type="http://schemas.openxmlformats.org/officeDocument/2006/relationships/image" Target="../media/image1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png"/><Relationship Id="rId4" Type="http://schemas.openxmlformats.org/officeDocument/2006/relationships/image" Target="../media/image137.png"/><Relationship Id="rId5" Type="http://schemas.openxmlformats.org/officeDocument/2006/relationships/image" Target="../media/image1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jpg"/><Relationship Id="rId4" Type="http://schemas.openxmlformats.org/officeDocument/2006/relationships/image" Target="../media/image180.png"/><Relationship Id="rId5" Type="http://schemas.openxmlformats.org/officeDocument/2006/relationships/image" Target="../media/image134.png"/><Relationship Id="rId6" Type="http://schemas.openxmlformats.org/officeDocument/2006/relationships/image" Target="../media/image89.png"/><Relationship Id="rId7" Type="http://schemas.openxmlformats.org/officeDocument/2006/relationships/image" Target="../media/image1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9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86.jpg"/><Relationship Id="rId7" Type="http://schemas.openxmlformats.org/officeDocument/2006/relationships/image" Target="../media/image1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3.png"/><Relationship Id="rId4" Type="http://schemas.openxmlformats.org/officeDocument/2006/relationships/image" Target="../media/image157.png"/><Relationship Id="rId5" Type="http://schemas.openxmlformats.org/officeDocument/2006/relationships/image" Target="../media/image177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1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45.png"/><Relationship Id="rId7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0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4.png"/><Relationship Id="rId4" Type="http://schemas.openxmlformats.org/officeDocument/2006/relationships/image" Target="../media/image119.png"/><Relationship Id="rId5" Type="http://schemas.openxmlformats.org/officeDocument/2006/relationships/image" Target="../media/image1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8.png"/><Relationship Id="rId4" Type="http://schemas.openxmlformats.org/officeDocument/2006/relationships/image" Target="../media/image1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4.png"/><Relationship Id="rId6" Type="http://schemas.openxmlformats.org/officeDocument/2006/relationships/image" Target="../media/image1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3.png"/><Relationship Id="rId4" Type="http://schemas.openxmlformats.org/officeDocument/2006/relationships/image" Target="../media/image125.png"/><Relationship Id="rId5" Type="http://schemas.openxmlformats.org/officeDocument/2006/relationships/image" Target="../media/image1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3.png"/><Relationship Id="rId4" Type="http://schemas.openxmlformats.org/officeDocument/2006/relationships/image" Target="../media/image125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5.png"/><Relationship Id="rId4" Type="http://schemas.openxmlformats.org/officeDocument/2006/relationships/image" Target="../media/image138.png"/><Relationship Id="rId5" Type="http://schemas.openxmlformats.org/officeDocument/2006/relationships/image" Target="../media/image1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projects.flowingdata.com/walmart/" TargetMode="External"/><Relationship Id="rId4" Type="http://schemas.openxmlformats.org/officeDocument/2006/relationships/image" Target="../media/image1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5" Type="http://schemas.openxmlformats.org/officeDocument/2006/relationships/image" Target="../media/image154.png"/><Relationship Id="rId6" Type="http://schemas.openxmlformats.org/officeDocument/2006/relationships/image" Target="../media/image1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8.png"/><Relationship Id="rId4" Type="http://schemas.openxmlformats.org/officeDocument/2006/relationships/image" Target="../media/image161.png"/><Relationship Id="rId5" Type="http://schemas.openxmlformats.org/officeDocument/2006/relationships/image" Target="../media/image1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5.jp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2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4.png"/><Relationship Id="rId4" Type="http://schemas.openxmlformats.org/officeDocument/2006/relationships/image" Target="../media/image1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8.png"/><Relationship Id="rId4" Type="http://schemas.openxmlformats.org/officeDocument/2006/relationships/image" Target="../media/image169.jpg"/><Relationship Id="rId5" Type="http://schemas.openxmlformats.org/officeDocument/2006/relationships/image" Target="../media/image1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type="title"/>
          </p:nvPr>
        </p:nvSpPr>
        <p:spPr>
          <a:xfrm>
            <a:off x="304800" y="2438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Statistics 101 &amp;</a:t>
            </a:r>
            <a:br>
              <a:rPr lang="en-US"/>
            </a:br>
            <a:r>
              <a:rPr lang="en-US"/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0f9be0a81_0_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Bayes’idea illustration</a:t>
            </a:r>
            <a:endParaRPr/>
          </a:p>
        </p:txBody>
      </p:sp>
      <p:pic>
        <p:nvPicPr>
          <p:cNvPr id="196" name="Google Shape;196;g250f9be0a8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8" y="1211626"/>
            <a:ext cx="8867025" cy="54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/>
          <p:nvPr>
            <p:ph type="title"/>
          </p:nvPr>
        </p:nvSpPr>
        <p:spPr>
          <a:xfrm>
            <a:off x="-446344" y="115800"/>
            <a:ext cx="756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law of total probability </a:t>
            </a: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Bayesian formulation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539750" y="1125538"/>
            <a:ext cx="30019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subset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sample space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</p:txBody>
      </p:sp>
      <p:pic>
        <p:nvPicPr>
          <p:cNvPr descr="subsets" id="203" name="Google Shape;2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300" y="750888"/>
            <a:ext cx="37433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7119938" y="3044825"/>
            <a:ext cx="985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∩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8248650" y="2206625"/>
            <a:ext cx="4270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6592888" y="333375"/>
            <a:ext cx="3698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0" baseline="-25000" i="1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3952875" y="1414463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0" baseline="-25000" i="1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539750" y="2133600"/>
            <a:ext cx="3911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divided into disjoint subsets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that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∪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</p:txBody>
      </p:sp>
      <p:sp>
        <p:nvSpPr>
          <p:cNvPr id="209" name="Google Shape;209;p6"/>
          <p:cNvSpPr txBox="1"/>
          <p:nvPr/>
        </p:nvSpPr>
        <p:spPr>
          <a:xfrm>
            <a:off x="539750" y="3213100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560388" y="3814763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descr="txp_fig" id="211" name="Google Shape;2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713" y="3906838"/>
            <a:ext cx="569595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 txBox="1"/>
          <p:nvPr/>
        </p:nvSpPr>
        <p:spPr>
          <a:xfrm>
            <a:off x="560388" y="4391025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descr="txp_fig" id="213" name="Google Shape;21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750" y="4468813"/>
            <a:ext cx="3757613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5292725" y="4365625"/>
            <a:ext cx="29813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 of total probability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663575" y="5348288"/>
            <a:ext cx="3244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becomes</a:t>
            </a:r>
            <a:endParaRPr/>
          </a:p>
        </p:txBody>
      </p:sp>
      <p:sp>
        <p:nvSpPr>
          <p:cNvPr id="216" name="Google Shape;216;p6"/>
          <p:cNvSpPr/>
          <p:nvPr/>
        </p:nvSpPr>
        <p:spPr>
          <a:xfrm>
            <a:off x="4067175" y="5084763"/>
            <a:ext cx="4465638" cy="1152525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xp_fig" id="217" name="Google Shape;21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5125" y="5275263"/>
            <a:ext cx="4121150" cy="757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8" name="Google Shape;21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6013" y="3340100"/>
            <a:ext cx="5649912" cy="30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>
            <p:ph type="title"/>
          </p:nvPr>
        </p:nvSpPr>
        <p:spPr>
          <a:xfrm>
            <a:off x="252413" y="260350"/>
            <a:ext cx="6119812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 using Bayes’ theorem</a:t>
            </a:r>
            <a:endParaRPr/>
          </a:p>
        </p:txBody>
      </p:sp>
      <p:sp>
        <p:nvSpPr>
          <p:cNvPr id="224" name="Google Shape;224;p7"/>
          <p:cNvSpPr txBox="1"/>
          <p:nvPr/>
        </p:nvSpPr>
        <p:spPr>
          <a:xfrm>
            <a:off x="395288" y="955675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the probability (for anyone) to have AIDS is:</a:t>
            </a:r>
            <a:endParaRPr/>
          </a:p>
        </p:txBody>
      </p:sp>
      <p:pic>
        <p:nvPicPr>
          <p:cNvPr descr="txp_fig" id="225" name="Google Shape;2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3" y="1674813"/>
            <a:ext cx="2924175" cy="8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 txBox="1"/>
          <p:nvPr/>
        </p:nvSpPr>
        <p:spPr>
          <a:xfrm>
            <a:off x="4551363" y="1557338"/>
            <a:ext cx="37433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 probabilities, i.e.,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before any test carried out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395288" y="2708275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an AIDS test:  result is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4551363" y="3327400"/>
            <a:ext cx="399573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to (in)correctly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identify an infected person</a:t>
            </a:r>
            <a:endParaRPr/>
          </a:p>
        </p:txBody>
      </p:sp>
      <p:pic>
        <p:nvPicPr>
          <p:cNvPr descr="txp_fig" id="229" name="Google Shape;2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613" y="3429000"/>
            <a:ext cx="3121025" cy="19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4572000" y="4437063"/>
            <a:ext cx="41243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to (in)correctly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identify an uninfected person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395288" y="5564188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your result is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How worried should you be?</a:t>
            </a:r>
            <a:endParaRPr b="0" i="0" sz="2400" u="none" cap="none" strike="noStrike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>
            <p:ph type="title"/>
          </p:nvPr>
        </p:nvSpPr>
        <p:spPr>
          <a:xfrm>
            <a:off x="252413" y="260350"/>
            <a:ext cx="6119812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example (cont.)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395288" y="955675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to have AIDS given a + result is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466725" y="4391025"/>
            <a:ext cx="8497888" cy="147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 you’re probably OK!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viewpoint:  my degree of belief that I have AIDS is 3.2%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doctor’s viewpoint:  3.2% of people like this will have AIDS</a:t>
            </a:r>
            <a:endParaRPr b="0" i="0" sz="2400" u="none" cap="none" strike="noStrike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descr="txp_fig" id="239" name="Google Shape;2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63" y="1646238"/>
            <a:ext cx="7477125" cy="630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40" name="Google Shape;2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750" y="2755900"/>
            <a:ext cx="3821113" cy="579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41" name="Google Shape;2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625" y="3887788"/>
            <a:ext cx="996950" cy="18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/>
          <p:nvPr/>
        </p:nvSpPr>
        <p:spPr>
          <a:xfrm>
            <a:off x="3779838" y="3716338"/>
            <a:ext cx="3384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posterior probability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>
            <p:ph type="title"/>
          </p:nvPr>
        </p:nvSpPr>
        <p:spPr>
          <a:xfrm>
            <a:off x="252413" y="260350"/>
            <a:ext cx="7343775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Frequentist Statistics − general philosophy </a:t>
            </a:r>
            <a:endParaRPr/>
          </a:p>
        </p:txBody>
      </p:sp>
      <p:sp>
        <p:nvSpPr>
          <p:cNvPr id="248" name="Google Shape;248;p9"/>
          <p:cNvSpPr txBox="1"/>
          <p:nvPr/>
        </p:nvSpPr>
        <p:spPr>
          <a:xfrm>
            <a:off x="395288" y="955675"/>
            <a:ext cx="8353425" cy="326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frequentist statistics, probabilities are associated only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data, i.e., outcomes of repeatable observations (shorthand:     ).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= limiting frequency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such as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(AIDS exists),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(0.117 &lt;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0.121),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 are either 0 or 1, but we don’t know which.</a:t>
            </a:r>
            <a:endParaRPr/>
          </a:p>
        </p:txBody>
      </p:sp>
      <p:pic>
        <p:nvPicPr>
          <p:cNvPr descr="txp_fig" id="249" name="Google Shape;2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013" y="1412875"/>
            <a:ext cx="19685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 txBox="1"/>
          <p:nvPr/>
        </p:nvSpPr>
        <p:spPr>
          <a:xfrm>
            <a:off x="395288" y="4221163"/>
            <a:ext cx="83534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tools of frequentist statistics tell us what to expect, under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assumption of certain probabilities, about hypothetical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repeated observations.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900113" y="5373688"/>
            <a:ext cx="77771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preferred theories (models, hypotheses, ...) are those for which our observations would be considered ‘usual’.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>
            <p:ph type="title"/>
          </p:nvPr>
        </p:nvSpPr>
        <p:spPr>
          <a:xfrm>
            <a:off x="180975" y="260350"/>
            <a:ext cx="7343775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Bayesian Statistics − general philosophy 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466725" y="955675"/>
            <a:ext cx="8353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Bayesian statistics, use subjective probability for hypotheses:</a:t>
            </a:r>
            <a:endParaRPr/>
          </a:p>
        </p:txBody>
      </p:sp>
      <p:pic>
        <p:nvPicPr>
          <p:cNvPr descr="txp_fig" id="258" name="Google Shape;2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350" y="2670175"/>
            <a:ext cx="4189413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 txBox="1"/>
          <p:nvPr/>
        </p:nvSpPr>
        <p:spPr>
          <a:xfrm>
            <a:off x="468313" y="3500438"/>
            <a:ext cx="33543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posterior probability, i.e.,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seeing the data</a:t>
            </a:r>
            <a:endParaRPr/>
          </a:p>
        </p:txBody>
      </p:sp>
      <p:cxnSp>
        <p:nvCxnSpPr>
          <p:cNvPr id="260" name="Google Shape;260;p10"/>
          <p:cNvCxnSpPr/>
          <p:nvPr/>
        </p:nvCxnSpPr>
        <p:spPr>
          <a:xfrm flipH="1">
            <a:off x="5508625" y="2132013"/>
            <a:ext cx="287338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10"/>
          <p:cNvSpPr txBox="1"/>
          <p:nvPr/>
        </p:nvSpPr>
        <p:spPr>
          <a:xfrm>
            <a:off x="5902325" y="1844675"/>
            <a:ext cx="2846388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 probability, i.e.,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seeing the data</a:t>
            </a:r>
            <a:endParaRPr/>
          </a:p>
        </p:txBody>
      </p:sp>
      <p:cxnSp>
        <p:nvCxnSpPr>
          <p:cNvPr id="262" name="Google Shape;262;p10"/>
          <p:cNvCxnSpPr/>
          <p:nvPr/>
        </p:nvCxnSpPr>
        <p:spPr>
          <a:xfrm flipH="1" rot="10800000">
            <a:off x="1835150" y="3284538"/>
            <a:ext cx="215900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10"/>
          <p:cNvSpPr txBox="1"/>
          <p:nvPr/>
        </p:nvSpPr>
        <p:spPr>
          <a:xfrm>
            <a:off x="460375" y="1598613"/>
            <a:ext cx="41830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the data assuming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 likelihood)</a:t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5003800" y="3543300"/>
            <a:ext cx="36417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normalization involves sum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all possible hypotheses</a:t>
            </a:r>
            <a:endParaRPr/>
          </a:p>
        </p:txBody>
      </p:sp>
      <p:cxnSp>
        <p:nvCxnSpPr>
          <p:cNvPr id="265" name="Google Shape;265;p10"/>
          <p:cNvCxnSpPr/>
          <p:nvPr/>
        </p:nvCxnSpPr>
        <p:spPr>
          <a:xfrm rot="10800000">
            <a:off x="4787900" y="3500438"/>
            <a:ext cx="144463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10"/>
          <p:cNvCxnSpPr/>
          <p:nvPr/>
        </p:nvCxnSpPr>
        <p:spPr>
          <a:xfrm>
            <a:off x="4210050" y="2276475"/>
            <a:ext cx="217488" cy="215900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10"/>
          <p:cNvSpPr txBox="1"/>
          <p:nvPr/>
        </p:nvSpPr>
        <p:spPr>
          <a:xfrm>
            <a:off x="468313" y="4581525"/>
            <a:ext cx="7539037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has an “if-then” character:  </a:t>
            </a: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prior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were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says how these probabilities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change in the light of the data.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general prescription for priors (subjective!)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22263" y="406400"/>
            <a:ext cx="8713787" cy="50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variables and probability density functions</a:t>
            </a:r>
            <a:endParaRPr/>
          </a:p>
        </p:txBody>
      </p:sp>
      <p:sp>
        <p:nvSpPr>
          <p:cNvPr id="273" name="Google Shape;273;p11"/>
          <p:cNvSpPr txBox="1"/>
          <p:nvPr/>
        </p:nvSpPr>
        <p:spPr>
          <a:xfrm>
            <a:off x="395288" y="955675"/>
            <a:ext cx="8280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random variable is a numerical characteristic assigned to an element of the sample space; can be discrete or continuous.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outcome of experiment is continuous value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txp_fig"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2492375"/>
            <a:ext cx="4953000" cy="30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417513" y="2914650"/>
            <a:ext cx="537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probability density function (pdf)</a:t>
            </a:r>
            <a:endParaRPr/>
          </a:p>
        </p:txBody>
      </p:sp>
      <p:pic>
        <p:nvPicPr>
          <p:cNvPr descr="txp_fig" id="276" name="Google Shape;2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0488" y="3570288"/>
            <a:ext cx="2347912" cy="62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1"/>
          <p:cNvSpPr txBox="1"/>
          <p:nvPr/>
        </p:nvSpPr>
        <p:spPr>
          <a:xfrm>
            <a:off x="592138" y="4365625"/>
            <a:ext cx="6891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for discrete outcome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e.g.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1, 2, ... we have</a:t>
            </a:r>
            <a:endParaRPr/>
          </a:p>
        </p:txBody>
      </p:sp>
      <p:pic>
        <p:nvPicPr>
          <p:cNvPr descr="txp_fig" id="278" name="Google Shape;2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088" y="5084763"/>
            <a:ext cx="1514475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100" y="5688013"/>
            <a:ext cx="1862138" cy="62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/>
          <p:nvPr/>
        </p:nvSpPr>
        <p:spPr>
          <a:xfrm>
            <a:off x="4565650" y="3594100"/>
            <a:ext cx="28146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be somewhere</a:t>
            </a:r>
            <a:endParaRPr/>
          </a:p>
        </p:txBody>
      </p:sp>
      <p:sp>
        <p:nvSpPr>
          <p:cNvPr id="281" name="Google Shape;281;p11"/>
          <p:cNvSpPr txBox="1"/>
          <p:nvPr/>
        </p:nvSpPr>
        <p:spPr>
          <a:xfrm>
            <a:off x="3617913" y="5013325"/>
            <a:ext cx="3295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mass function</a:t>
            </a:r>
            <a:endParaRPr/>
          </a:p>
        </p:txBody>
      </p:sp>
      <p:sp>
        <p:nvSpPr>
          <p:cNvPr id="282" name="Google Shape;282;p11"/>
          <p:cNvSpPr txBox="1"/>
          <p:nvPr/>
        </p:nvSpPr>
        <p:spPr>
          <a:xfrm>
            <a:off x="3617913" y="5635625"/>
            <a:ext cx="5089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take on one of its possible values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"/>
          <p:cNvSpPr txBox="1"/>
          <p:nvPr>
            <p:ph type="title"/>
          </p:nvPr>
        </p:nvSpPr>
        <p:spPr>
          <a:xfrm>
            <a:off x="250825" y="406400"/>
            <a:ext cx="5834063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Cumulative distribution function</a:t>
            </a:r>
            <a:endParaRPr/>
          </a:p>
        </p:txBody>
      </p:sp>
      <p:sp>
        <p:nvSpPr>
          <p:cNvPr id="288" name="Google Shape;288;p12"/>
          <p:cNvSpPr txBox="1"/>
          <p:nvPr/>
        </p:nvSpPr>
        <p:spPr>
          <a:xfrm>
            <a:off x="395288" y="955675"/>
            <a:ext cx="8280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to have outcome less than or equal to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</a:t>
            </a:r>
            <a:endParaRPr/>
          </a:p>
        </p:txBody>
      </p:sp>
      <p:sp>
        <p:nvSpPr>
          <p:cNvPr id="289" name="Google Shape;289;p12"/>
          <p:cNvSpPr txBox="1"/>
          <p:nvPr/>
        </p:nvSpPr>
        <p:spPr>
          <a:xfrm>
            <a:off x="4570413" y="16494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cumulative distribution function</a:t>
            </a:r>
            <a:endParaRPr/>
          </a:p>
        </p:txBody>
      </p:sp>
      <p:pic>
        <p:nvPicPr>
          <p:cNvPr descr="fig_1_3_a" id="290" name="Google Shape;2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2695575"/>
            <a:ext cx="3043238" cy="267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1_3_b" id="291" name="Google Shape;2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313" y="2622550"/>
            <a:ext cx="3043237" cy="273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395288" y="5516563"/>
            <a:ext cx="3816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Alternatively define pdf with</a:t>
            </a:r>
            <a:endParaRPr/>
          </a:p>
        </p:txBody>
      </p:sp>
      <p:pic>
        <p:nvPicPr>
          <p:cNvPr descr="txp_fig" id="293" name="Google Shape;29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8775" y="5437188"/>
            <a:ext cx="2058988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94" name="Google Shape;29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9975" y="1619250"/>
            <a:ext cx="3013075" cy="62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0f9be0a81_0_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250f9be0a81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26" y="2382526"/>
            <a:ext cx="8452875" cy="35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 txBox="1"/>
          <p:nvPr>
            <p:ph type="title"/>
          </p:nvPr>
        </p:nvSpPr>
        <p:spPr>
          <a:xfrm>
            <a:off x="250825" y="406400"/>
            <a:ext cx="31686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Histograms</a:t>
            </a:r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395288" y="955675"/>
            <a:ext cx="4032250" cy="184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 = histogram with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data sample,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zero bin width,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normalized to unit area.</a:t>
            </a:r>
            <a:endParaRPr/>
          </a:p>
        </p:txBody>
      </p:sp>
      <p:pic>
        <p:nvPicPr>
          <p:cNvPr descr="txp_fig" id="308" name="Google Shape;3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144838"/>
            <a:ext cx="1908175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09" name="Google Shape;3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13" y="4221163"/>
            <a:ext cx="2938462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10" name="Google Shape;3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313" y="4805363"/>
            <a:ext cx="2120900" cy="227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1_2" id="311" name="Google Shape;31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5713" y="1017588"/>
            <a:ext cx="4953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e6680aa9_0_0"/>
          <p:cNvSpPr txBox="1"/>
          <p:nvPr>
            <p:ph type="title"/>
          </p:nvPr>
        </p:nvSpPr>
        <p:spPr>
          <a:xfrm>
            <a:off x="-125475" y="274650"/>
            <a:ext cx="9353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Motivation of Prob &amp; Stats</a:t>
            </a:r>
            <a:endParaRPr sz="29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How is a good way to count number of rice seeds</a:t>
            </a:r>
            <a:endParaRPr sz="29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pic>
        <p:nvPicPr>
          <p:cNvPr id="109" name="Google Shape;109;ge7e6680a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25" y="1066713"/>
            <a:ext cx="757354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/>
          <p:nvPr>
            <p:ph type="title"/>
          </p:nvPr>
        </p:nvSpPr>
        <p:spPr>
          <a:xfrm>
            <a:off x="250825" y="476250"/>
            <a:ext cx="5113338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distributions</a:t>
            </a:r>
            <a:endParaRPr/>
          </a:p>
        </p:txBody>
      </p:sp>
      <p:sp>
        <p:nvSpPr>
          <p:cNvPr id="317" name="Google Shape;317;p14"/>
          <p:cNvSpPr txBox="1"/>
          <p:nvPr/>
        </p:nvSpPr>
        <p:spPr>
          <a:xfrm>
            <a:off x="468313" y="1231900"/>
            <a:ext cx="4319587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of experiment charac-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terized by several values, e.g. an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-component vector, 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</p:txBody>
      </p:sp>
      <p:sp>
        <p:nvSpPr>
          <p:cNvPr id="318" name="Google Shape;318;p14"/>
          <p:cNvSpPr txBox="1"/>
          <p:nvPr/>
        </p:nvSpPr>
        <p:spPr>
          <a:xfrm>
            <a:off x="1766888" y="3908425"/>
            <a:ext cx="1300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joint pdf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319" name="Google Shape;3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338" y="1341438"/>
            <a:ext cx="3725862" cy="346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20" name="Google Shape;3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163" y="3149600"/>
            <a:ext cx="3021012" cy="2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14"/>
          <p:cNvCxnSpPr/>
          <p:nvPr/>
        </p:nvCxnSpPr>
        <p:spPr>
          <a:xfrm flipH="1" rot="10800000">
            <a:off x="2774950" y="3548063"/>
            <a:ext cx="144463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322" name="Google Shape;3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3213" y="5373688"/>
            <a:ext cx="425291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4"/>
          <p:cNvSpPr txBox="1"/>
          <p:nvPr/>
        </p:nvSpPr>
        <p:spPr>
          <a:xfrm>
            <a:off x="611188" y="5373688"/>
            <a:ext cx="2025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Normalization: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538" y="908050"/>
            <a:ext cx="4013200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>
            <p:ph type="title"/>
          </p:nvPr>
        </p:nvSpPr>
        <p:spPr>
          <a:xfrm>
            <a:off x="250825" y="476250"/>
            <a:ext cx="3025775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395288" y="1125538"/>
            <a:ext cx="43211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we want only pdf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(or one) of the components:</a:t>
            </a:r>
            <a:endParaRPr/>
          </a:p>
        </p:txBody>
      </p:sp>
      <p:sp>
        <p:nvSpPr>
          <p:cNvPr id="331" name="Google Shape;331;p15"/>
          <p:cNvSpPr txBox="1"/>
          <p:nvPr/>
        </p:nvSpPr>
        <p:spPr>
          <a:xfrm>
            <a:off x="539750" y="4999038"/>
            <a:ext cx="22812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332" name="Google Shape;332;p15"/>
          <p:cNvSpPr txBox="1"/>
          <p:nvPr/>
        </p:nvSpPr>
        <p:spPr>
          <a:xfrm>
            <a:off x="592138" y="5708650"/>
            <a:ext cx="2711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if </a:t>
            </a:r>
            <a:endParaRPr/>
          </a:p>
        </p:txBody>
      </p:sp>
      <p:pic>
        <p:nvPicPr>
          <p:cNvPr descr="txp_fig" id="333" name="Google Shape;3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7238" y="5810250"/>
            <a:ext cx="3081337" cy="255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34" name="Google Shape;33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575" y="5013325"/>
            <a:ext cx="4935538" cy="4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15"/>
          <p:cNvCxnSpPr/>
          <p:nvPr/>
        </p:nvCxnSpPr>
        <p:spPr>
          <a:xfrm>
            <a:off x="5148263" y="2492375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15"/>
          <p:cNvCxnSpPr/>
          <p:nvPr/>
        </p:nvCxnSpPr>
        <p:spPr>
          <a:xfrm>
            <a:off x="5146675" y="2349500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15"/>
          <p:cNvCxnSpPr/>
          <p:nvPr/>
        </p:nvCxnSpPr>
        <p:spPr>
          <a:xfrm>
            <a:off x="5146675" y="2205038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15"/>
          <p:cNvCxnSpPr/>
          <p:nvPr/>
        </p:nvCxnSpPr>
        <p:spPr>
          <a:xfrm>
            <a:off x="5148263" y="2060575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15"/>
          <p:cNvCxnSpPr/>
          <p:nvPr/>
        </p:nvCxnSpPr>
        <p:spPr>
          <a:xfrm>
            <a:off x="5148263" y="191611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15"/>
          <p:cNvCxnSpPr/>
          <p:nvPr/>
        </p:nvCxnSpPr>
        <p:spPr>
          <a:xfrm>
            <a:off x="5148263" y="17732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15"/>
          <p:cNvCxnSpPr/>
          <p:nvPr/>
        </p:nvCxnSpPr>
        <p:spPr>
          <a:xfrm>
            <a:off x="5146675" y="1628775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15"/>
          <p:cNvCxnSpPr/>
          <p:nvPr/>
        </p:nvCxnSpPr>
        <p:spPr>
          <a:xfrm>
            <a:off x="5148263" y="148431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15"/>
          <p:cNvCxnSpPr/>
          <p:nvPr/>
        </p:nvCxnSpPr>
        <p:spPr>
          <a:xfrm>
            <a:off x="5148263" y="13414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15"/>
          <p:cNvCxnSpPr/>
          <p:nvPr/>
        </p:nvCxnSpPr>
        <p:spPr>
          <a:xfrm>
            <a:off x="5148263" y="28527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15"/>
          <p:cNvCxnSpPr/>
          <p:nvPr/>
        </p:nvCxnSpPr>
        <p:spPr>
          <a:xfrm>
            <a:off x="5146675" y="2997200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15"/>
          <p:cNvCxnSpPr/>
          <p:nvPr/>
        </p:nvCxnSpPr>
        <p:spPr>
          <a:xfrm>
            <a:off x="5148263" y="314166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15"/>
          <p:cNvCxnSpPr/>
          <p:nvPr/>
        </p:nvCxnSpPr>
        <p:spPr>
          <a:xfrm>
            <a:off x="5148263" y="32845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15"/>
          <p:cNvCxnSpPr/>
          <p:nvPr/>
        </p:nvCxnSpPr>
        <p:spPr>
          <a:xfrm>
            <a:off x="5148263" y="3429000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15"/>
          <p:cNvCxnSpPr/>
          <p:nvPr/>
        </p:nvCxnSpPr>
        <p:spPr>
          <a:xfrm>
            <a:off x="5148263" y="357346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15"/>
          <p:cNvCxnSpPr/>
          <p:nvPr/>
        </p:nvCxnSpPr>
        <p:spPr>
          <a:xfrm>
            <a:off x="5148263" y="37163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15"/>
          <p:cNvCxnSpPr/>
          <p:nvPr/>
        </p:nvCxnSpPr>
        <p:spPr>
          <a:xfrm>
            <a:off x="5148263" y="3860800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15"/>
          <p:cNvSpPr txBox="1"/>
          <p:nvPr/>
        </p:nvSpPr>
        <p:spPr>
          <a:xfrm>
            <a:off x="8002588" y="2805113"/>
            <a:ext cx="2413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pic>
        <p:nvPicPr>
          <p:cNvPr descr="txp_fig" id="353" name="Google Shape;35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963" y="2165350"/>
            <a:ext cx="3224212" cy="1839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54" name="Google Shape;35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988" y="4229100"/>
            <a:ext cx="243681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3" y="1196975"/>
            <a:ext cx="5362575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 txBox="1"/>
          <p:nvPr>
            <p:ph type="title"/>
          </p:nvPr>
        </p:nvSpPr>
        <p:spPr>
          <a:xfrm>
            <a:off x="250825" y="476250"/>
            <a:ext cx="41767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  (2)</a:t>
            </a:r>
            <a:endParaRPr/>
          </a:p>
        </p:txBody>
      </p:sp>
      <p:sp>
        <p:nvSpPr>
          <p:cNvPr id="361" name="Google Shape;361;p16"/>
          <p:cNvSpPr txBox="1"/>
          <p:nvPr/>
        </p:nvSpPr>
        <p:spPr>
          <a:xfrm>
            <a:off x="4572000" y="4149725"/>
            <a:ext cx="30241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 ~ projection of joint pdf onto individual axes.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/>
          <p:nvPr>
            <p:ph type="title"/>
          </p:nvPr>
        </p:nvSpPr>
        <p:spPr>
          <a:xfrm>
            <a:off x="250825" y="333375"/>
            <a:ext cx="3241675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pdf</a:t>
            </a:r>
            <a:endParaRPr/>
          </a:p>
        </p:txBody>
      </p:sp>
      <p:sp>
        <p:nvSpPr>
          <p:cNvPr id="367" name="Google Shape;367;p17"/>
          <p:cNvSpPr txBox="1"/>
          <p:nvPr/>
        </p:nvSpPr>
        <p:spPr>
          <a:xfrm>
            <a:off x="395288" y="982663"/>
            <a:ext cx="84963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we want to consider some components of joint pdf as constant.  Recall conditional probability:</a:t>
            </a:r>
            <a:endParaRPr/>
          </a:p>
        </p:txBody>
      </p:sp>
      <p:sp>
        <p:nvSpPr>
          <p:cNvPr id="368" name="Google Shape;368;p17"/>
          <p:cNvSpPr txBox="1"/>
          <p:nvPr/>
        </p:nvSpPr>
        <p:spPr>
          <a:xfrm>
            <a:off x="468313" y="3213100"/>
            <a:ext cx="2619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 pdfs:</a:t>
            </a:r>
            <a:endParaRPr/>
          </a:p>
        </p:txBody>
      </p:sp>
      <p:pic>
        <p:nvPicPr>
          <p:cNvPr descr="txp_fig" id="369" name="Google Shape;3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475" y="3227388"/>
            <a:ext cx="4460875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7"/>
          <p:cNvSpPr txBox="1"/>
          <p:nvPr/>
        </p:nvSpPr>
        <p:spPr>
          <a:xfrm>
            <a:off x="539750" y="4348163"/>
            <a:ext cx="3405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becomes: </a:t>
            </a:r>
            <a:endParaRPr/>
          </a:p>
        </p:txBody>
      </p:sp>
      <p:pic>
        <p:nvPicPr>
          <p:cNvPr descr="txp_fig" id="371" name="Google Shape;37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8588" y="4292600"/>
            <a:ext cx="2720975" cy="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7"/>
          <p:cNvSpPr txBox="1"/>
          <p:nvPr/>
        </p:nvSpPr>
        <p:spPr>
          <a:xfrm>
            <a:off x="539750" y="5157788"/>
            <a:ext cx="34623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if </a:t>
            </a:r>
            <a:endParaRPr/>
          </a:p>
        </p:txBody>
      </p:sp>
      <p:sp>
        <p:nvSpPr>
          <p:cNvPr id="373" name="Google Shape;373;p17"/>
          <p:cNvSpPr txBox="1"/>
          <p:nvPr/>
        </p:nvSpPr>
        <p:spPr>
          <a:xfrm>
            <a:off x="584200" y="5780088"/>
            <a:ext cx="288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if </a:t>
            </a:r>
            <a:endParaRPr/>
          </a:p>
        </p:txBody>
      </p:sp>
      <p:pic>
        <p:nvPicPr>
          <p:cNvPr descr="txp_fig" id="374" name="Google Shape;3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200" y="5303838"/>
            <a:ext cx="2998788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75" name="Google Shape;37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3938" y="5888038"/>
            <a:ext cx="2619375" cy="277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76" name="Google Shape;37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3563" y="2128838"/>
            <a:ext cx="4397375" cy="62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 txBox="1"/>
          <p:nvPr>
            <p:ph type="title"/>
          </p:nvPr>
        </p:nvSpPr>
        <p:spPr>
          <a:xfrm>
            <a:off x="250825" y="476250"/>
            <a:ext cx="4033838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pdfs (2)</a:t>
            </a:r>
            <a:endParaRPr/>
          </a:p>
        </p:txBody>
      </p:sp>
      <p:sp>
        <p:nvSpPr>
          <p:cNvPr id="382" name="Google Shape;382;p18"/>
          <p:cNvSpPr txBox="1"/>
          <p:nvPr/>
        </p:nvSpPr>
        <p:spPr>
          <a:xfrm>
            <a:off x="395288" y="1125538"/>
            <a:ext cx="82089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joint pdf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used to find conditional pdfs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/>
          </a:p>
        </p:txBody>
      </p:sp>
      <p:pic>
        <p:nvPicPr>
          <p:cNvPr id="383" name="Google Shape;3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375" y="1838325"/>
            <a:ext cx="57435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8"/>
          <p:cNvSpPr txBox="1"/>
          <p:nvPr/>
        </p:nvSpPr>
        <p:spPr>
          <a:xfrm>
            <a:off x="592138" y="57531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18"/>
          <p:cNvSpPr txBox="1"/>
          <p:nvPr/>
        </p:nvSpPr>
        <p:spPr>
          <a:xfrm>
            <a:off x="468313" y="4652963"/>
            <a:ext cx="81502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 treat some of the r.v.s as constant, then divide the joint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 by the marginal pdf of those variables being held constant so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what is left has correct normalization, e.g., </a:t>
            </a:r>
            <a:endParaRPr/>
          </a:p>
        </p:txBody>
      </p:sp>
      <p:pic>
        <p:nvPicPr>
          <p:cNvPr descr="txp_fig" id="386" name="Google Shape;3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663" y="5456238"/>
            <a:ext cx="2011362" cy="49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gleGauss2" id="391" name="Google Shape;3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050" y="4724400"/>
            <a:ext cx="1366838" cy="9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9"/>
          <p:cNvSpPr txBox="1"/>
          <p:nvPr>
            <p:ph type="title"/>
          </p:nvPr>
        </p:nvSpPr>
        <p:spPr>
          <a:xfrm>
            <a:off x="250825" y="476250"/>
            <a:ext cx="37449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Expectation values</a:t>
            </a:r>
            <a:endParaRPr/>
          </a:p>
        </p:txBody>
      </p:sp>
      <p:sp>
        <p:nvSpPr>
          <p:cNvPr id="393" name="Google Shape;393;p19"/>
          <p:cNvSpPr txBox="1"/>
          <p:nvPr/>
        </p:nvSpPr>
        <p:spPr>
          <a:xfrm>
            <a:off x="468313" y="1052513"/>
            <a:ext cx="7559675" cy="2012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continuous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pdf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expectation (mean) value as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 (often):                         ~ “centre of gravity” of pdf.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function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with pdf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endParaRPr/>
          </a:p>
        </p:txBody>
      </p:sp>
      <p:pic>
        <p:nvPicPr>
          <p:cNvPr descr="txp_fig" id="394" name="Google Shape;3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950" y="1543050"/>
            <a:ext cx="2697163" cy="5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19"/>
          <p:cNvCxnSpPr/>
          <p:nvPr/>
        </p:nvCxnSpPr>
        <p:spPr>
          <a:xfrm>
            <a:off x="6877050" y="5148263"/>
            <a:ext cx="36036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19"/>
          <p:cNvCxnSpPr/>
          <p:nvPr/>
        </p:nvCxnSpPr>
        <p:spPr>
          <a:xfrm rot="10800000">
            <a:off x="7885113" y="5148263"/>
            <a:ext cx="36036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397" name="Google Shape;39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4400" y="5081588"/>
            <a:ext cx="18256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98" name="Google Shape;3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6863" y="2189163"/>
            <a:ext cx="1303337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99" name="Google Shape;39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3788" y="6165850"/>
            <a:ext cx="182562" cy="2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6732588" y="3116263"/>
            <a:ext cx="16715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(equivalent)</a:t>
            </a:r>
            <a:endParaRPr/>
          </a:p>
        </p:txBody>
      </p:sp>
      <p:sp>
        <p:nvSpPr>
          <p:cNvPr id="401" name="Google Shape;401;p19"/>
          <p:cNvSpPr txBox="1"/>
          <p:nvPr/>
        </p:nvSpPr>
        <p:spPr>
          <a:xfrm>
            <a:off x="468313" y="3979863"/>
            <a:ext cx="1366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Variance:</a:t>
            </a:r>
            <a:endParaRPr/>
          </a:p>
        </p:txBody>
      </p:sp>
      <p:sp>
        <p:nvSpPr>
          <p:cNvPr id="402" name="Google Shape;402;p19"/>
          <p:cNvSpPr txBox="1"/>
          <p:nvPr/>
        </p:nvSpPr>
        <p:spPr>
          <a:xfrm>
            <a:off x="468313" y="4629150"/>
            <a:ext cx="13600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Notation:</a:t>
            </a:r>
            <a:endParaRPr/>
          </a:p>
        </p:txBody>
      </p:sp>
      <p:pic>
        <p:nvPicPr>
          <p:cNvPr descr="txp_fig" id="403" name="Google Shape;40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9613" y="4652963"/>
            <a:ext cx="1454150" cy="363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9"/>
          <p:cNvSpPr txBox="1"/>
          <p:nvPr/>
        </p:nvSpPr>
        <p:spPr>
          <a:xfrm>
            <a:off x="468313" y="5276850"/>
            <a:ext cx="25864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deviation:</a:t>
            </a:r>
            <a:endParaRPr/>
          </a:p>
        </p:txBody>
      </p:sp>
      <p:pic>
        <p:nvPicPr>
          <p:cNvPr descr="txp_fig" id="405" name="Google Shape;40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32138" y="5176838"/>
            <a:ext cx="1287462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9"/>
          <p:cNvSpPr txBox="1"/>
          <p:nvPr/>
        </p:nvSpPr>
        <p:spPr>
          <a:xfrm>
            <a:off x="468313" y="5845175"/>
            <a:ext cx="4323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width of pdf, same units as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descr="txp_fig" id="407" name="Google Shape;40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35175" y="4029075"/>
            <a:ext cx="4773613" cy="363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19"/>
          <p:cNvCxnSpPr/>
          <p:nvPr/>
        </p:nvCxnSpPr>
        <p:spPr>
          <a:xfrm rot="10800000">
            <a:off x="7524750" y="5805488"/>
            <a:ext cx="0" cy="2873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409" name="Google Shape;409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8075" y="3122613"/>
            <a:ext cx="51212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/>
          <p:nvPr>
            <p:ph type="title"/>
          </p:nvPr>
        </p:nvSpPr>
        <p:spPr>
          <a:xfrm>
            <a:off x="250825" y="476250"/>
            <a:ext cx="4968875" cy="360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Covariance and correlation</a:t>
            </a:r>
            <a:endParaRPr/>
          </a:p>
        </p:txBody>
      </p:sp>
      <p:sp>
        <p:nvSpPr>
          <p:cNvPr id="415" name="Google Shape;415;p20"/>
          <p:cNvSpPr txBox="1"/>
          <p:nvPr/>
        </p:nvSpPr>
        <p:spPr>
          <a:xfrm>
            <a:off x="468313" y="1052513"/>
            <a:ext cx="763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covariance cov[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(also use matrix notation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as  </a:t>
            </a:r>
            <a:endParaRPr/>
          </a:p>
        </p:txBody>
      </p:sp>
      <p:pic>
        <p:nvPicPr>
          <p:cNvPr descr="txp_fig" id="416" name="Google Shape;4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1773238"/>
            <a:ext cx="6878638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0"/>
          <p:cNvSpPr txBox="1"/>
          <p:nvPr/>
        </p:nvSpPr>
        <p:spPr>
          <a:xfrm>
            <a:off x="468313" y="2349500"/>
            <a:ext cx="6911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coefficient (dimensionless) defined as</a:t>
            </a:r>
            <a:endParaRPr/>
          </a:p>
        </p:txBody>
      </p:sp>
      <p:pic>
        <p:nvPicPr>
          <p:cNvPr descr="txp_fig" id="418" name="Google Shape;4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913" y="2959100"/>
            <a:ext cx="2181225" cy="7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0"/>
          <p:cNvSpPr txBox="1"/>
          <p:nvPr/>
        </p:nvSpPr>
        <p:spPr>
          <a:xfrm>
            <a:off x="468313" y="3789363"/>
            <a:ext cx="3311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independent, i.e., </a:t>
            </a:r>
            <a:endParaRPr/>
          </a:p>
        </p:txBody>
      </p:sp>
      <p:sp>
        <p:nvSpPr>
          <p:cNvPr id="420" name="Google Shape;420;p20"/>
          <p:cNvSpPr txBox="1"/>
          <p:nvPr/>
        </p:nvSpPr>
        <p:spPr>
          <a:xfrm>
            <a:off x="6654800" y="3789363"/>
            <a:ext cx="1012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 then</a:t>
            </a:r>
            <a:endParaRPr/>
          </a:p>
        </p:txBody>
      </p:sp>
      <p:pic>
        <p:nvPicPr>
          <p:cNvPr descr="txp_fig" id="421" name="Google Shape;4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038" y="4422775"/>
            <a:ext cx="51498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0"/>
          <p:cNvSpPr txBox="1"/>
          <p:nvPr/>
        </p:nvSpPr>
        <p:spPr>
          <a:xfrm>
            <a:off x="468313" y="5157788"/>
            <a:ext cx="503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descr="txp_fig" id="423" name="Google Shape;42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988" y="5256213"/>
            <a:ext cx="1863725" cy="3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0"/>
          <p:cNvSpPr txBox="1"/>
          <p:nvPr/>
        </p:nvSpPr>
        <p:spPr>
          <a:xfrm>
            <a:off x="3421063" y="5157788"/>
            <a:ext cx="3311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‘uncorrelated’</a:t>
            </a:r>
            <a:endParaRPr/>
          </a:p>
        </p:txBody>
      </p:sp>
      <p:sp>
        <p:nvSpPr>
          <p:cNvPr id="425" name="Google Shape;425;p20"/>
          <p:cNvSpPr txBox="1"/>
          <p:nvPr/>
        </p:nvSpPr>
        <p:spPr>
          <a:xfrm>
            <a:off x="468313" y="5805488"/>
            <a:ext cx="4391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N.B. converse not always true.</a:t>
            </a:r>
            <a:endParaRPr/>
          </a:p>
        </p:txBody>
      </p:sp>
      <p:pic>
        <p:nvPicPr>
          <p:cNvPr descr="txp_fig" id="426" name="Google Shape;42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2525" y="3859213"/>
            <a:ext cx="2954338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/>
          <p:nvPr>
            <p:ph type="title"/>
          </p:nvPr>
        </p:nvSpPr>
        <p:spPr>
          <a:xfrm>
            <a:off x="250825" y="228600"/>
            <a:ext cx="38163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(cont.) </a:t>
            </a:r>
            <a:endParaRPr/>
          </a:p>
        </p:txBody>
      </p:sp>
      <p:pic>
        <p:nvPicPr>
          <p:cNvPr descr="fig_1_9" id="432" name="Google Shape;4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84275"/>
            <a:ext cx="5486400" cy="506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33" name="Google Shape;4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149475"/>
            <a:ext cx="12731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34" name="Google Shape;4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9338" y="2151063"/>
            <a:ext cx="1516062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35" name="Google Shape;43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650" y="4530725"/>
            <a:ext cx="12731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36" name="Google Shape;43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2675" y="4530725"/>
            <a:ext cx="1273175" cy="2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 txBox="1"/>
          <p:nvPr>
            <p:ph type="title"/>
          </p:nvPr>
        </p:nvSpPr>
        <p:spPr>
          <a:xfrm>
            <a:off x="538163" y="252413"/>
            <a:ext cx="36734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distributions</a:t>
            </a:r>
            <a:endParaRPr/>
          </a:p>
        </p:txBody>
      </p:sp>
      <p:sp>
        <p:nvSpPr>
          <p:cNvPr id="442" name="Google Shape;442;p22"/>
          <p:cNvSpPr txBox="1"/>
          <p:nvPr/>
        </p:nvSpPr>
        <p:spPr>
          <a:xfrm>
            <a:off x="909638" y="892175"/>
            <a:ext cx="2492990" cy="2144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Distribution/pdf	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		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		</a:t>
            </a:r>
            <a:endParaRPr b="0" i="1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		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		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</a:t>
            </a:r>
            <a:endParaRPr/>
          </a:p>
        </p:txBody>
      </p:sp>
      <p:sp>
        <p:nvSpPr>
          <p:cNvPr id="448" name="Google Shape;448;p23"/>
          <p:cNvSpPr txBox="1"/>
          <p:nvPr/>
        </p:nvSpPr>
        <p:spPr>
          <a:xfrm>
            <a:off x="708025" y="1052513"/>
            <a:ext cx="69628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experiments (Bernoulli trials):</a:t>
            </a:r>
            <a:endParaRPr/>
          </a:p>
        </p:txBody>
      </p:sp>
      <p:sp>
        <p:nvSpPr>
          <p:cNvPr id="449" name="Google Shape;449;p23"/>
          <p:cNvSpPr txBox="1"/>
          <p:nvPr/>
        </p:nvSpPr>
        <p:spPr>
          <a:xfrm>
            <a:off x="1239838" y="1525588"/>
            <a:ext cx="5697894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of each is ‘success’ or ‘failure’,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success on any given trial is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450" name="Google Shape;450;p23"/>
          <p:cNvSpPr txBox="1"/>
          <p:nvPr/>
        </p:nvSpPr>
        <p:spPr>
          <a:xfrm>
            <a:off x="735013" y="2492375"/>
            <a:ext cx="7153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discrete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number of successes (0 ≤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  <p:sp>
        <p:nvSpPr>
          <p:cNvPr id="451" name="Google Shape;451;p23"/>
          <p:cNvSpPr txBox="1"/>
          <p:nvPr/>
        </p:nvSpPr>
        <p:spPr>
          <a:xfrm>
            <a:off x="731838" y="3116263"/>
            <a:ext cx="7170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a specific outcome (in order), e.g. ‘ssfsf’ is</a:t>
            </a:r>
            <a:endParaRPr/>
          </a:p>
        </p:txBody>
      </p:sp>
      <p:pic>
        <p:nvPicPr>
          <p:cNvPr descr="txp_fig" id="452" name="Google Shape;4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913" y="3717925"/>
            <a:ext cx="5008562" cy="36353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3"/>
          <p:cNvSpPr txBox="1"/>
          <p:nvPr/>
        </p:nvSpPr>
        <p:spPr>
          <a:xfrm>
            <a:off x="714375" y="4411663"/>
            <a:ext cx="4329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order not important; there are</a:t>
            </a:r>
            <a:endParaRPr/>
          </a:p>
        </p:txBody>
      </p:sp>
      <p:pic>
        <p:nvPicPr>
          <p:cNvPr descr="txp_fig" id="454" name="Google Shape;4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9075" y="4302125"/>
            <a:ext cx="1577975" cy="71278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 txBox="1"/>
          <p:nvPr/>
        </p:nvSpPr>
        <p:spPr>
          <a:xfrm>
            <a:off x="735013" y="5197475"/>
            <a:ext cx="7740520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ways (permutations) to get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successes in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trials, total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for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sum of probabilities for each permutation.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396875" y="476250"/>
            <a:ext cx="467995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definition of probability 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563563" y="1116013"/>
            <a:ext cx="4694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set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subsets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</a:t>
            </a:r>
            <a:endParaRPr b="0" i="0" sz="2400" u="none" cap="none" strike="noStrike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6084888" y="2420938"/>
            <a:ext cx="19526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Kolmogorov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axioms (1933)</a:t>
            </a:r>
            <a:endParaRPr/>
          </a:p>
        </p:txBody>
      </p:sp>
      <p:pic>
        <p:nvPicPr>
          <p:cNvPr descr="txp_fig"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916113"/>
            <a:ext cx="2906713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2886075"/>
            <a:ext cx="4862513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lmogorov-m" id="119" name="Google Shape;1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7775" y="692150"/>
            <a:ext cx="1844675" cy="147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519113" y="3624263"/>
            <a:ext cx="70596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these axioms we can derive further properties, e.g.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395288" y="1773238"/>
            <a:ext cx="5400675" cy="1511300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xp_fig" id="122" name="Google Shape;1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088" y="4221163"/>
            <a:ext cx="4710112" cy="1776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23" name="Google Shape;12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7188" y="2381250"/>
            <a:ext cx="11557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  (2)</a:t>
            </a:r>
            <a:endParaRPr/>
          </a:p>
        </p:txBody>
      </p:sp>
      <p:sp>
        <p:nvSpPr>
          <p:cNvPr id="461" name="Google Shape;461;p24"/>
          <p:cNvSpPr txBox="1"/>
          <p:nvPr/>
        </p:nvSpPr>
        <p:spPr>
          <a:xfrm>
            <a:off x="708025" y="1052513"/>
            <a:ext cx="4800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binomial distribution is therefore</a:t>
            </a:r>
            <a:endParaRPr/>
          </a:p>
        </p:txBody>
      </p:sp>
      <p:pic>
        <p:nvPicPr>
          <p:cNvPr descr="txp_fig" id="462" name="Google Shape;4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913" y="1708150"/>
            <a:ext cx="5434012" cy="71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24"/>
          <p:cNvCxnSpPr/>
          <p:nvPr/>
        </p:nvCxnSpPr>
        <p:spPr>
          <a:xfrm flipH="1" rot="10800000">
            <a:off x="1619250" y="2347913"/>
            <a:ext cx="288925" cy="5762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24"/>
          <p:cNvSpPr txBox="1"/>
          <p:nvPr/>
        </p:nvSpPr>
        <p:spPr>
          <a:xfrm>
            <a:off x="960438" y="2894013"/>
            <a:ext cx="11757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endParaRPr/>
          </a:p>
        </p:txBody>
      </p:sp>
      <p:cxnSp>
        <p:nvCxnSpPr>
          <p:cNvPr id="465" name="Google Shape;465;p24"/>
          <p:cNvCxnSpPr/>
          <p:nvPr/>
        </p:nvCxnSpPr>
        <p:spPr>
          <a:xfrm rot="10800000">
            <a:off x="2627313" y="2420938"/>
            <a:ext cx="360362" cy="5032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24"/>
          <p:cNvSpPr txBox="1"/>
          <p:nvPr/>
        </p:nvSpPr>
        <p:spPr>
          <a:xfrm>
            <a:off x="2824163" y="2873375"/>
            <a:ext cx="15346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/>
          </a:p>
        </p:txBody>
      </p:sp>
      <p:sp>
        <p:nvSpPr>
          <p:cNvPr id="467" name="Google Shape;467;p24"/>
          <p:cNvSpPr txBox="1"/>
          <p:nvPr/>
        </p:nvSpPr>
        <p:spPr>
          <a:xfrm>
            <a:off x="663575" y="3933825"/>
            <a:ext cx="60385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expectation value and variance we find:</a:t>
            </a:r>
            <a:endParaRPr/>
          </a:p>
        </p:txBody>
      </p:sp>
      <p:pic>
        <p:nvPicPr>
          <p:cNvPr descr="txp_fig" id="468" name="Google Shape;4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325" y="4651375"/>
            <a:ext cx="3546475" cy="7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69" name="Google Shape;4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375" y="5648325"/>
            <a:ext cx="4495800" cy="30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  (3)</a:t>
            </a:r>
            <a:endParaRPr/>
          </a:p>
        </p:txBody>
      </p:sp>
      <p:sp>
        <p:nvSpPr>
          <p:cNvPr id="475" name="Google Shape;475;p25"/>
          <p:cNvSpPr txBox="1"/>
          <p:nvPr/>
        </p:nvSpPr>
        <p:spPr>
          <a:xfrm>
            <a:off x="708025" y="1052513"/>
            <a:ext cx="7372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 for several values of the parameters:</a:t>
            </a:r>
            <a:endParaRPr/>
          </a:p>
        </p:txBody>
      </p:sp>
      <p:pic>
        <p:nvPicPr>
          <p:cNvPr descr="fig_2_1" id="476" name="Google Shape;4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1700213"/>
            <a:ext cx="2989263" cy="3659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2_2" id="477" name="Google Shape;4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463" y="1700213"/>
            <a:ext cx="2989262" cy="365918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5"/>
          <p:cNvSpPr txBox="1"/>
          <p:nvPr/>
        </p:nvSpPr>
        <p:spPr>
          <a:xfrm>
            <a:off x="663575" y="5465763"/>
            <a:ext cx="794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 observe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decays of W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±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the number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which are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μν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binomial r.v.,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branching ratio.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 distribution</a:t>
            </a:r>
            <a:endParaRPr/>
          </a:p>
        </p:txBody>
      </p:sp>
      <p:sp>
        <p:nvSpPr>
          <p:cNvPr id="484" name="Google Shape;484;p26"/>
          <p:cNvSpPr txBox="1"/>
          <p:nvPr/>
        </p:nvSpPr>
        <p:spPr>
          <a:xfrm>
            <a:off x="525463" y="981075"/>
            <a:ext cx="8518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binomial but now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outcomes instead of two, probabilities are</a:t>
            </a:r>
            <a:endParaRPr/>
          </a:p>
        </p:txBody>
      </p:sp>
      <p:sp>
        <p:nvSpPr>
          <p:cNvPr id="485" name="Google Shape;485;p26"/>
          <p:cNvSpPr txBox="1"/>
          <p:nvPr/>
        </p:nvSpPr>
        <p:spPr>
          <a:xfrm>
            <a:off x="539750" y="2492375"/>
            <a:ext cx="58263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trials we want the probability to obtain:</a:t>
            </a:r>
            <a:endParaRPr/>
          </a:p>
        </p:txBody>
      </p:sp>
      <p:pic>
        <p:nvPicPr>
          <p:cNvPr descr="txp_fig" id="486" name="Google Shape;4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888" y="1530350"/>
            <a:ext cx="54038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6"/>
          <p:cNvSpPr txBox="1"/>
          <p:nvPr/>
        </p:nvSpPr>
        <p:spPr>
          <a:xfrm>
            <a:off x="1455738" y="3068638"/>
            <a:ext cx="23703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outcome 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outcome 2,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outcome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488" name="Google Shape;488;p26"/>
          <p:cNvSpPr txBox="1"/>
          <p:nvPr/>
        </p:nvSpPr>
        <p:spPr>
          <a:xfrm>
            <a:off x="611188" y="4702175"/>
            <a:ext cx="49808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multinomial distribution for</a:t>
            </a:r>
            <a:endParaRPr/>
          </a:p>
        </p:txBody>
      </p:sp>
      <p:pic>
        <p:nvPicPr>
          <p:cNvPr descr="txp_fig" id="489" name="Google Shape;48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4825" y="4810125"/>
            <a:ext cx="2443163" cy="30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90" name="Google Shape;4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475" y="5308600"/>
            <a:ext cx="5845175" cy="71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"/>
          <p:cNvSpPr txBox="1"/>
          <p:nvPr>
            <p:ph type="title"/>
          </p:nvPr>
        </p:nvSpPr>
        <p:spPr>
          <a:xfrm>
            <a:off x="323850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 distribution (2)</a:t>
            </a:r>
            <a:endParaRPr/>
          </a:p>
        </p:txBody>
      </p:sp>
      <p:sp>
        <p:nvSpPr>
          <p:cNvPr id="496" name="Google Shape;496;p27"/>
          <p:cNvSpPr txBox="1"/>
          <p:nvPr/>
        </p:nvSpPr>
        <p:spPr>
          <a:xfrm>
            <a:off x="525463" y="981075"/>
            <a:ext cx="75388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consider outcome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‘success’, all others as ‘failure’.</a:t>
            </a:r>
            <a:endParaRPr/>
          </a:p>
        </p:txBody>
      </p:sp>
      <p:sp>
        <p:nvSpPr>
          <p:cNvPr id="497" name="Google Shape;497;p27"/>
          <p:cNvSpPr txBox="1"/>
          <p:nvPr/>
        </p:nvSpPr>
        <p:spPr>
          <a:xfrm>
            <a:off x="900113" y="1557338"/>
            <a:ext cx="66377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all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individually binomial with parameters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pic>
        <p:nvPicPr>
          <p:cNvPr descr="txp_fig" id="498" name="Google Shape;4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525" y="2278063"/>
            <a:ext cx="5176838" cy="3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7"/>
          <p:cNvSpPr txBox="1"/>
          <p:nvPr/>
        </p:nvSpPr>
        <p:spPr>
          <a:xfrm>
            <a:off x="6877050" y="2205038"/>
            <a:ext cx="11691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all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0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27"/>
          <p:cNvSpPr txBox="1"/>
          <p:nvPr/>
        </p:nvSpPr>
        <p:spPr>
          <a:xfrm>
            <a:off x="592138" y="3017838"/>
            <a:ext cx="4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can also find the covariance to be</a:t>
            </a:r>
            <a:endParaRPr/>
          </a:p>
        </p:txBody>
      </p:sp>
      <p:sp>
        <p:nvSpPr>
          <p:cNvPr id="501" name="Google Shape;501;p27"/>
          <p:cNvSpPr txBox="1"/>
          <p:nvPr/>
        </p:nvSpPr>
        <p:spPr>
          <a:xfrm>
            <a:off x="611188" y="4384675"/>
            <a:ext cx="15017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 </a:t>
            </a:r>
            <a:endParaRPr/>
          </a:p>
        </p:txBody>
      </p:sp>
      <p:pic>
        <p:nvPicPr>
          <p:cNvPr descr="txp_fig" id="502" name="Google Shape;5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4713" y="4508500"/>
            <a:ext cx="2443162" cy="30321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7"/>
          <p:cNvSpPr txBox="1"/>
          <p:nvPr/>
        </p:nvSpPr>
        <p:spPr>
          <a:xfrm>
            <a:off x="4692650" y="4365625"/>
            <a:ext cx="29241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 histogram</a:t>
            </a:r>
            <a:endParaRPr/>
          </a:p>
        </p:txBody>
      </p:sp>
      <p:sp>
        <p:nvSpPr>
          <p:cNvPr id="504" name="Google Shape;504;p27"/>
          <p:cNvSpPr txBox="1"/>
          <p:nvPr/>
        </p:nvSpPr>
        <p:spPr>
          <a:xfrm>
            <a:off x="631825" y="4916488"/>
            <a:ext cx="65184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bins,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total entries, all entries independent.</a:t>
            </a:r>
            <a:endParaRPr/>
          </a:p>
        </p:txBody>
      </p:sp>
      <p:pic>
        <p:nvPicPr>
          <p:cNvPr descr="txp_fig" id="505" name="Google Shape;5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0863" y="3757613"/>
            <a:ext cx="2717800" cy="3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/>
          <p:nvPr>
            <p:ph type="title"/>
          </p:nvPr>
        </p:nvSpPr>
        <p:spPr>
          <a:xfrm>
            <a:off x="466725" y="333375"/>
            <a:ext cx="360045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distribution</a:t>
            </a:r>
            <a:endParaRPr/>
          </a:p>
        </p:txBody>
      </p:sp>
      <p:sp>
        <p:nvSpPr>
          <p:cNvPr id="511" name="Google Shape;511;p28"/>
          <p:cNvSpPr txBox="1"/>
          <p:nvPr/>
        </p:nvSpPr>
        <p:spPr>
          <a:xfrm>
            <a:off x="525463" y="884238"/>
            <a:ext cx="78978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continuous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∞ &lt; x &lt; ∞ .  Uniform pdf is:</a:t>
            </a:r>
            <a:endParaRPr/>
          </a:p>
        </p:txBody>
      </p:sp>
      <p:pic>
        <p:nvPicPr>
          <p:cNvPr descr="uniform_pdf" id="512" name="Google Shape;5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725" y="1663700"/>
            <a:ext cx="3494088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13" name="Google Shape;51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213" y="1628775"/>
            <a:ext cx="3949700" cy="85883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8"/>
          <p:cNvSpPr txBox="1"/>
          <p:nvPr/>
        </p:nvSpPr>
        <p:spPr>
          <a:xfrm>
            <a:off x="633413" y="4335463"/>
            <a:ext cx="68064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N.B.  For any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cumulative distribution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uniform in [0,1].</a:t>
            </a:r>
            <a:endParaRPr/>
          </a:p>
        </p:txBody>
      </p:sp>
      <p:pic>
        <p:nvPicPr>
          <p:cNvPr descr="txp_fig" id="515" name="Google Shape;51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975" y="2714625"/>
            <a:ext cx="2203450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 txBox="1"/>
          <p:nvPr/>
        </p:nvSpPr>
        <p:spPr>
          <a:xfrm>
            <a:off x="611188" y="5373688"/>
            <a:ext cx="7225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 for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γγ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uniform in [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], with</a:t>
            </a:r>
            <a:endParaRPr/>
          </a:p>
        </p:txBody>
      </p:sp>
      <p:pic>
        <p:nvPicPr>
          <p:cNvPr descr="txp_fig" id="517" name="Google Shape;51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238" y="5883275"/>
            <a:ext cx="5778500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18" name="Google Shape;51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6900" y="3484563"/>
            <a:ext cx="2465388" cy="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"/>
          <p:cNvSpPr txBox="1"/>
          <p:nvPr>
            <p:ph type="title"/>
          </p:nvPr>
        </p:nvSpPr>
        <p:spPr>
          <a:xfrm>
            <a:off x="466725" y="333375"/>
            <a:ext cx="41767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distribution</a:t>
            </a:r>
            <a:endParaRPr/>
          </a:p>
        </p:txBody>
      </p:sp>
      <p:sp>
        <p:nvSpPr>
          <p:cNvPr id="524" name="Google Shape;524;p29"/>
          <p:cNvSpPr txBox="1"/>
          <p:nvPr/>
        </p:nvSpPr>
        <p:spPr>
          <a:xfrm>
            <a:off x="525463" y="890588"/>
            <a:ext cx="7958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Gaussian (normal) pdf for a continuous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defined by:</a:t>
            </a:r>
            <a:endParaRPr/>
          </a:p>
        </p:txBody>
      </p:sp>
      <p:sp>
        <p:nvSpPr>
          <p:cNvPr id="525" name="Google Shape;525;p29"/>
          <p:cNvSpPr txBox="1"/>
          <p:nvPr/>
        </p:nvSpPr>
        <p:spPr>
          <a:xfrm>
            <a:off x="611188" y="4149725"/>
            <a:ext cx="64158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case: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   (‘standard Gaussian’):</a:t>
            </a:r>
            <a:endParaRPr/>
          </a:p>
        </p:txBody>
      </p:sp>
      <p:pic>
        <p:nvPicPr>
          <p:cNvPr descr="txp_fig" id="526" name="Google Shape;5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3" y="1628775"/>
            <a:ext cx="41148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27" name="Google Shape;5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400" y="2652713"/>
            <a:ext cx="1192213" cy="277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28" name="Google Shape;5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213" y="3406775"/>
            <a:ext cx="13303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2_5" id="529" name="Google Shape;52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6550" y="1557338"/>
            <a:ext cx="3043238" cy="267811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9"/>
          <p:cNvSpPr txBox="1"/>
          <p:nvPr/>
        </p:nvSpPr>
        <p:spPr>
          <a:xfrm>
            <a:off x="2268538" y="2565400"/>
            <a:ext cx="3171611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(N.B. often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denote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mean, variance of 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r.v., not only Gaussian.)</a:t>
            </a:r>
            <a:endParaRPr/>
          </a:p>
        </p:txBody>
      </p:sp>
      <p:pic>
        <p:nvPicPr>
          <p:cNvPr descr="txp_fig" id="531" name="Google Shape;53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3350" y="4865688"/>
            <a:ext cx="5943600" cy="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9"/>
          <p:cNvSpPr txBox="1"/>
          <p:nvPr/>
        </p:nvSpPr>
        <p:spPr>
          <a:xfrm>
            <a:off x="663575" y="5675313"/>
            <a:ext cx="76247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Gaussian with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/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follows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ϕ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"/>
          <p:cNvSpPr txBox="1"/>
          <p:nvPr>
            <p:ph type="title"/>
          </p:nvPr>
        </p:nvSpPr>
        <p:spPr>
          <a:xfrm>
            <a:off x="466725" y="333375"/>
            <a:ext cx="7634288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pdf and the Central Limit Theorem</a:t>
            </a:r>
            <a:endParaRPr/>
          </a:p>
        </p:txBody>
      </p:sp>
      <p:sp>
        <p:nvSpPr>
          <p:cNvPr id="538" name="Google Shape;538;p30"/>
          <p:cNvSpPr txBox="1"/>
          <p:nvPr/>
        </p:nvSpPr>
        <p:spPr>
          <a:xfrm>
            <a:off x="525463" y="890588"/>
            <a:ext cx="7828736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Gaussian pdf is so useful because almost any random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that is a sum of a large number of small contributions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follows it.  This follows from the Central Limit Theorem:</a:t>
            </a:r>
            <a:endParaRPr/>
          </a:p>
        </p:txBody>
      </p:sp>
      <p:sp>
        <p:nvSpPr>
          <p:cNvPr id="539" name="Google Shape;539;p30"/>
          <p:cNvSpPr txBox="1"/>
          <p:nvPr/>
        </p:nvSpPr>
        <p:spPr>
          <a:xfrm>
            <a:off x="522288" y="2319338"/>
            <a:ext cx="76268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r.v.s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finite variances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otherwise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arbitrary pdfs, consider the sum</a:t>
            </a:r>
            <a:endParaRPr/>
          </a:p>
        </p:txBody>
      </p:sp>
      <p:sp>
        <p:nvSpPr>
          <p:cNvPr id="540" name="Google Shape;540;p30"/>
          <p:cNvSpPr txBox="1"/>
          <p:nvPr/>
        </p:nvSpPr>
        <p:spPr>
          <a:xfrm>
            <a:off x="519113" y="5486400"/>
            <a:ext cx="8445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errors are often the sum of many contributions, so frequently measured values can be treated as Gaussian r.v.s.</a:t>
            </a:r>
            <a:endParaRPr/>
          </a:p>
        </p:txBody>
      </p:sp>
      <p:pic>
        <p:nvPicPr>
          <p:cNvPr descr="txp_fig" id="541" name="Google Shape;5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500" y="4552950"/>
            <a:ext cx="1746250" cy="747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42" name="Google Shape;5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3213" y="3213100"/>
            <a:ext cx="1316037" cy="74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0"/>
          <p:cNvSpPr txBox="1"/>
          <p:nvPr/>
        </p:nvSpPr>
        <p:spPr>
          <a:xfrm>
            <a:off x="542925" y="3997325"/>
            <a:ext cx="55102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limit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∞,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Gaussian r.v. with</a:t>
            </a:r>
            <a:endParaRPr/>
          </a:p>
        </p:txBody>
      </p:sp>
      <p:sp>
        <p:nvSpPr>
          <p:cNvPr id="544" name="Google Shape;544;p30"/>
          <p:cNvSpPr/>
          <p:nvPr/>
        </p:nvSpPr>
        <p:spPr>
          <a:xfrm>
            <a:off x="468313" y="2276475"/>
            <a:ext cx="7704137" cy="3168650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xp_fig" id="545" name="Google Shape;54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250" y="4552950"/>
            <a:ext cx="1814513" cy="74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 txBox="1"/>
          <p:nvPr>
            <p:ph type="title"/>
          </p:nvPr>
        </p:nvSpPr>
        <p:spPr>
          <a:xfrm>
            <a:off x="323850" y="333375"/>
            <a:ext cx="6192838" cy="360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Gaussian distribution</a:t>
            </a:r>
            <a:endParaRPr/>
          </a:p>
        </p:txBody>
      </p:sp>
      <p:sp>
        <p:nvSpPr>
          <p:cNvPr id="551" name="Google Shape;551;p31"/>
          <p:cNvSpPr txBox="1"/>
          <p:nvPr/>
        </p:nvSpPr>
        <p:spPr>
          <a:xfrm>
            <a:off x="525463" y="908050"/>
            <a:ext cx="515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Gaussian pdf for the vector </a:t>
            </a:r>
            <a:endParaRPr/>
          </a:p>
        </p:txBody>
      </p:sp>
      <p:pic>
        <p:nvPicPr>
          <p:cNvPr descr="txp_fig" id="552" name="Google Shape;5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250" y="1039813"/>
            <a:ext cx="2382838" cy="27781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1"/>
          <p:cNvSpPr txBox="1"/>
          <p:nvPr/>
        </p:nvSpPr>
        <p:spPr>
          <a:xfrm>
            <a:off x="1284288" y="2465388"/>
            <a:ext cx="26527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column vectors, </a:t>
            </a:r>
            <a:endParaRPr/>
          </a:p>
        </p:txBody>
      </p:sp>
      <p:sp>
        <p:nvSpPr>
          <p:cNvPr id="554" name="Google Shape;554;p31"/>
          <p:cNvSpPr txBox="1"/>
          <p:nvPr/>
        </p:nvSpPr>
        <p:spPr>
          <a:xfrm>
            <a:off x="4903788" y="2444750"/>
            <a:ext cx="364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transpose (row) vectors, </a:t>
            </a:r>
            <a:endParaRPr/>
          </a:p>
        </p:txBody>
      </p:sp>
      <p:pic>
        <p:nvPicPr>
          <p:cNvPr descr="txp_fig" id="555" name="Google Shape;55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363" y="3279775"/>
            <a:ext cx="4297362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1"/>
          <p:cNvSpPr txBox="1"/>
          <p:nvPr/>
        </p:nvSpPr>
        <p:spPr>
          <a:xfrm>
            <a:off x="611188" y="3833813"/>
            <a:ext cx="210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this is</a:t>
            </a:r>
            <a:endParaRPr/>
          </a:p>
        </p:txBody>
      </p:sp>
      <p:pic>
        <p:nvPicPr>
          <p:cNvPr descr="txp_fig" id="557" name="Google Shape;55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088" y="4395788"/>
            <a:ext cx="7523162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1"/>
          <p:cNvSpPr txBox="1"/>
          <p:nvPr/>
        </p:nvSpPr>
        <p:spPr>
          <a:xfrm>
            <a:off x="539750" y="5876925"/>
            <a:ext cx="72675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i="1"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cov[</a:t>
            </a:r>
            <a:r>
              <a:rPr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]/(</a:t>
            </a:r>
            <a:r>
              <a:rPr i="1"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the correlation coefficient.</a:t>
            </a:r>
            <a:endParaRPr/>
          </a:p>
        </p:txBody>
      </p:sp>
      <p:pic>
        <p:nvPicPr>
          <p:cNvPr descr="txp_fig" id="559" name="Google Shape;55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188" y="2586038"/>
            <a:ext cx="566737" cy="261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60" name="Google Shape;56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7475" y="2517775"/>
            <a:ext cx="9128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61" name="Google Shape;56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900" y="1606550"/>
            <a:ext cx="7454900" cy="6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Univariate Normal Distribution</a:t>
            </a:r>
            <a:endParaRPr/>
          </a:p>
        </p:txBody>
      </p:sp>
      <p:pic>
        <p:nvPicPr>
          <p:cNvPr id="567" name="Google Shape;5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263" y="2738438"/>
            <a:ext cx="6205537" cy="404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1290637"/>
            <a:ext cx="6705600" cy="122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Multivariate Normal Distribution</a:t>
            </a:r>
            <a:endParaRPr/>
          </a:p>
        </p:txBody>
      </p:sp>
      <p:pic>
        <p:nvPicPr>
          <p:cNvPr id="574" name="Google Shape;5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95400"/>
            <a:ext cx="84582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514600"/>
            <a:ext cx="6010275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type="title"/>
          </p:nvPr>
        </p:nvSpPr>
        <p:spPr>
          <a:xfrm>
            <a:off x="401638" y="476250"/>
            <a:ext cx="6691312" cy="360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probability, independence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517525" y="1196975"/>
            <a:ext cx="80867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define conditional probability of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given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(with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≠ 0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519113" y="3281363"/>
            <a:ext cx="2228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rolling dice: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538163" y="4051300"/>
            <a:ext cx="3625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if:</a:t>
            </a:r>
            <a:endParaRPr/>
          </a:p>
        </p:txBody>
      </p:sp>
      <p:pic>
        <p:nvPicPr>
          <p:cNvPr descr="txp_fig"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563" y="4178300"/>
            <a:ext cx="2846387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576263" y="4772025"/>
            <a:ext cx="26273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independent,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576263" y="5492750"/>
            <a:ext cx="5794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N.B. do not confuse with disjoint subsets, i.e.,</a:t>
            </a:r>
            <a:endParaRPr/>
          </a:p>
        </p:txBody>
      </p:sp>
      <p:pic>
        <p:nvPicPr>
          <p:cNvPr descr="txp_fig"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688" y="5641975"/>
            <a:ext cx="12192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2555875" y="1868488"/>
            <a:ext cx="3384550" cy="1081087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xp_fig" id="137" name="Google Shape;13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9563" y="3332163"/>
            <a:ext cx="55911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38" name="Google Shape;13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8438" y="2028825"/>
            <a:ext cx="2998787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39" name="Google Shape;13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2638" y="4724400"/>
            <a:ext cx="3697287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4"/>
          <p:cNvSpPr txBox="1"/>
          <p:nvPr>
            <p:ph type="title"/>
          </p:nvPr>
        </p:nvSpPr>
        <p:spPr>
          <a:xfrm>
            <a:off x="4572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Random Sample and Statistics</a:t>
            </a:r>
            <a:endParaRPr/>
          </a:p>
        </p:txBody>
      </p:sp>
      <p:sp>
        <p:nvSpPr>
          <p:cNvPr id="581" name="Google Shape;581;p34"/>
          <p:cNvSpPr txBox="1"/>
          <p:nvPr>
            <p:ph idx="1" type="body"/>
          </p:nvPr>
        </p:nvSpPr>
        <p:spPr>
          <a:xfrm>
            <a:off x="457200" y="838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Char char="•"/>
            </a:pPr>
            <a:r>
              <a:rPr i="1" lang="en-US" sz="2400">
                <a:solidFill>
                  <a:srgbClr val="00B0F0"/>
                </a:solidFill>
              </a:rPr>
              <a:t>Population:</a:t>
            </a:r>
            <a:r>
              <a:rPr i="1" lang="en-US" sz="2400"/>
              <a:t> is used to refer to the set or universe of all </a:t>
            </a:r>
            <a:r>
              <a:rPr lang="en-US" sz="2400"/>
              <a:t>entities under study.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However, looking at the entire population may not be feasible, or may be too expensive.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Instead, we draw a random sample from the population, and compute appropriate </a:t>
            </a:r>
            <a:r>
              <a:rPr i="1" lang="en-US" sz="2400"/>
              <a:t>statistics </a:t>
            </a:r>
            <a:r>
              <a:rPr lang="en-US" sz="2400"/>
              <a:t>from the sample, that give estimates of the corresponding population parameters of interest.</a:t>
            </a:r>
            <a:endParaRPr/>
          </a:p>
        </p:txBody>
      </p:sp>
      <p:pic>
        <p:nvPicPr>
          <p:cNvPr id="582" name="Google Shape;5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173583"/>
            <a:ext cx="7391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Statistic</a:t>
            </a:r>
            <a:endParaRPr/>
          </a:p>
        </p:txBody>
      </p:sp>
      <p:sp>
        <p:nvSpPr>
          <p:cNvPr id="588" name="Google Shape;588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Let Si denote the random variable corresponding to data point xi , then a </a:t>
            </a:r>
            <a:r>
              <a:rPr i="1" lang="en-US" sz="2800">
                <a:solidFill>
                  <a:srgbClr val="00B0F0"/>
                </a:solidFill>
              </a:rPr>
              <a:t>statistic</a:t>
            </a:r>
            <a:r>
              <a:rPr lang="en-US" sz="2800"/>
              <a:t> ˆθ is a function ˆθ : (S1, S2, · · · , Sn) → R.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If we use the value of a statistic to estimate a population parameter, this value is called a </a:t>
            </a:r>
            <a:r>
              <a:rPr i="1" lang="en-US" sz="2800">
                <a:solidFill>
                  <a:srgbClr val="00B0F0"/>
                </a:solidFill>
              </a:rPr>
              <a:t>point estimate</a:t>
            </a:r>
            <a:r>
              <a:rPr i="1" lang="en-US" sz="2800"/>
              <a:t> of the parameter, and the statistic is called as an </a:t>
            </a:r>
            <a:r>
              <a:rPr i="1" lang="en-US" sz="2800">
                <a:solidFill>
                  <a:srgbClr val="00B0F0"/>
                </a:solidFill>
              </a:rPr>
              <a:t>estimator</a:t>
            </a:r>
            <a:r>
              <a:rPr i="1" lang="en-US" sz="2800"/>
              <a:t> of the </a:t>
            </a:r>
            <a:r>
              <a:rPr lang="en-US" sz="2800"/>
              <a:t>parameter.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3371850"/>
            <a:ext cx="52959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Empirical Cumulative Distribution Function</a:t>
            </a:r>
            <a:endParaRPr/>
          </a:p>
        </p:txBody>
      </p:sp>
      <p:sp>
        <p:nvSpPr>
          <p:cNvPr id="595" name="Google Shape;595;p36"/>
          <p:cNvSpPr txBox="1"/>
          <p:nvPr>
            <p:ph idx="1" type="body"/>
          </p:nvPr>
        </p:nvSpPr>
        <p:spPr>
          <a:xfrm>
            <a:off x="838200" y="299085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Where</a:t>
            </a:r>
            <a:endParaRPr/>
          </a:p>
        </p:txBody>
      </p:sp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543050"/>
            <a:ext cx="43624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5753100"/>
            <a:ext cx="8543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6"/>
          <p:cNvSpPr/>
          <p:nvPr/>
        </p:nvSpPr>
        <p:spPr>
          <a:xfrm>
            <a:off x="1162050" y="5276195"/>
            <a:ext cx="678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Inverse Cumulative Distribution Function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604" name="Google Shape;6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62038"/>
            <a:ext cx="5943600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763" y="3560763"/>
            <a:ext cx="4195763" cy="25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3348038"/>
            <a:ext cx="4572000" cy="282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1905000"/>
            <a:ext cx="4838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8"/>
          <p:cNvSpPr txBox="1"/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Measures of Central Tendency (Mean)</a:t>
            </a:r>
            <a:endParaRPr/>
          </a:p>
        </p:txBody>
      </p:sp>
      <p:sp>
        <p:nvSpPr>
          <p:cNvPr id="613" name="Google Shape;613;p38"/>
          <p:cNvSpPr txBox="1"/>
          <p:nvPr>
            <p:ph idx="1" type="body"/>
          </p:nvPr>
        </p:nvSpPr>
        <p:spPr>
          <a:xfrm>
            <a:off x="152400" y="10668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Population Mean</a:t>
            </a:r>
            <a:r>
              <a:rPr lang="en-US" sz="2800"/>
              <a:t>:</a:t>
            </a:r>
            <a:endParaRPr/>
          </a:p>
        </p:txBody>
      </p:sp>
      <p:pic>
        <p:nvPicPr>
          <p:cNvPr id="614" name="Google Shape;6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8100" y="863600"/>
            <a:ext cx="442912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8"/>
          <p:cNvSpPr/>
          <p:nvPr/>
        </p:nvSpPr>
        <p:spPr>
          <a:xfrm>
            <a:off x="215900" y="3213100"/>
            <a:ext cx="624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Mean (Unbiased, not robust):</a:t>
            </a:r>
            <a:endParaRPr/>
          </a:p>
        </p:txBody>
      </p:sp>
      <p:pic>
        <p:nvPicPr>
          <p:cNvPr id="616" name="Google Shape;61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686175"/>
            <a:ext cx="87630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5334000"/>
            <a:ext cx="88582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Measures of Central Tendency (Median) </a:t>
            </a:r>
            <a:endParaRPr/>
          </a:p>
        </p:txBody>
      </p:sp>
      <p:sp>
        <p:nvSpPr>
          <p:cNvPr id="623" name="Google Shape;623;p39"/>
          <p:cNvSpPr txBox="1"/>
          <p:nvPr>
            <p:ph idx="1" type="body"/>
          </p:nvPr>
        </p:nvSpPr>
        <p:spPr>
          <a:xfrm>
            <a:off x="457200" y="11430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Population Median</a:t>
            </a:r>
            <a:r>
              <a:rPr lang="en-US" sz="2800"/>
              <a:t>:</a:t>
            </a:r>
            <a:endParaRPr/>
          </a:p>
        </p:txBody>
      </p:sp>
      <p:pic>
        <p:nvPicPr>
          <p:cNvPr id="624" name="Google Shape;6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676400"/>
            <a:ext cx="70008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2952750"/>
            <a:ext cx="563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9"/>
          <p:cNvSpPr/>
          <p:nvPr/>
        </p:nvSpPr>
        <p:spPr>
          <a:xfrm>
            <a:off x="838200" y="26670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</p:txBody>
      </p:sp>
      <p:pic>
        <p:nvPicPr>
          <p:cNvPr id="627" name="Google Shape;62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4495800"/>
            <a:ext cx="56388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9"/>
          <p:cNvSpPr/>
          <p:nvPr/>
        </p:nvSpPr>
        <p:spPr>
          <a:xfrm>
            <a:off x="457200" y="38862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Median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634" name="Google Shape;6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62038"/>
            <a:ext cx="5943600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763" y="3560763"/>
            <a:ext cx="4195763" cy="25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3348038"/>
            <a:ext cx="4572000" cy="282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Measures of Dispersion (Range)</a:t>
            </a:r>
            <a:endParaRPr/>
          </a:p>
        </p:txBody>
      </p:sp>
      <p:sp>
        <p:nvSpPr>
          <p:cNvPr id="642" name="Google Shape;642;p41"/>
          <p:cNvSpPr txBox="1"/>
          <p:nvPr>
            <p:ph idx="1" type="body"/>
          </p:nvPr>
        </p:nvSpPr>
        <p:spPr>
          <a:xfrm>
            <a:off x="457200" y="1143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Range</a:t>
            </a:r>
            <a:r>
              <a:rPr lang="en-US" sz="2800"/>
              <a:t>:</a:t>
            </a:r>
            <a:endParaRPr/>
          </a:p>
        </p:txBody>
      </p:sp>
      <p:sp>
        <p:nvSpPr>
          <p:cNvPr id="643" name="Google Shape;643;p41"/>
          <p:cNvSpPr/>
          <p:nvPr/>
        </p:nvSpPr>
        <p:spPr>
          <a:xfrm>
            <a:off x="457200" y="44196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Char char="🞐"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Not robust, sensitive to extreme values</a:t>
            </a:r>
            <a:endParaRPr/>
          </a:p>
        </p:txBody>
      </p:sp>
      <p:pic>
        <p:nvPicPr>
          <p:cNvPr id="644" name="Google Shape;6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219200"/>
            <a:ext cx="4286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2905125"/>
            <a:ext cx="82867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1"/>
          <p:cNvSpPr/>
          <p:nvPr/>
        </p:nvSpPr>
        <p:spPr>
          <a:xfrm>
            <a:off x="457200" y="2286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Range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type="title"/>
          </p:nvPr>
        </p:nvSpPr>
        <p:spPr>
          <a:xfrm>
            <a:off x="152400" y="2286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Measures of Dispersion (Inter-Quartile Range)</a:t>
            </a:r>
            <a:endParaRPr/>
          </a:p>
        </p:txBody>
      </p:sp>
      <p:sp>
        <p:nvSpPr>
          <p:cNvPr id="652" name="Google Shape;652;p42"/>
          <p:cNvSpPr txBox="1"/>
          <p:nvPr>
            <p:ph idx="1" type="body"/>
          </p:nvPr>
        </p:nvSpPr>
        <p:spPr>
          <a:xfrm>
            <a:off x="457200" y="1143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Inter-Quartile Range (IQR)</a:t>
            </a:r>
            <a:r>
              <a:rPr lang="en-US" sz="2800"/>
              <a:t>:</a:t>
            </a:r>
            <a:endParaRPr/>
          </a:p>
        </p:txBody>
      </p:sp>
      <p:sp>
        <p:nvSpPr>
          <p:cNvPr id="653" name="Google Shape;653;p42"/>
          <p:cNvSpPr/>
          <p:nvPr/>
        </p:nvSpPr>
        <p:spPr>
          <a:xfrm>
            <a:off x="457200" y="44196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Char char="🞐"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More robust</a:t>
            </a:r>
            <a:endParaRPr/>
          </a:p>
        </p:txBody>
      </p:sp>
      <p:sp>
        <p:nvSpPr>
          <p:cNvPr id="654" name="Google Shape;654;p42"/>
          <p:cNvSpPr/>
          <p:nvPr/>
        </p:nvSpPr>
        <p:spPr>
          <a:xfrm>
            <a:off x="457200" y="2667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IQR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655" name="Google Shape;6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676400"/>
            <a:ext cx="16954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6125" y="1676400"/>
            <a:ext cx="43338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550" y="3352800"/>
            <a:ext cx="14668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6600" y="3378200"/>
            <a:ext cx="42672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3"/>
          <p:cNvSpPr txBox="1"/>
          <p:nvPr>
            <p:ph type="title"/>
          </p:nvPr>
        </p:nvSpPr>
        <p:spPr>
          <a:xfrm>
            <a:off x="152400" y="2286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/>
              <a:t>Measures of Dispersion </a:t>
            </a:r>
            <a:br>
              <a:rPr lang="en-US" sz="3600"/>
            </a:br>
            <a:r>
              <a:rPr lang="en-US" sz="3600"/>
              <a:t>(Variance and Standard Deviation)</a:t>
            </a:r>
            <a:endParaRPr/>
          </a:p>
        </p:txBody>
      </p:sp>
      <p:pic>
        <p:nvPicPr>
          <p:cNvPr id="664" name="Google Shape;664;p43"/>
          <p:cNvPicPr preferRelativeResize="0"/>
          <p:nvPr/>
        </p:nvPicPr>
        <p:blipFill rotWithShape="1">
          <a:blip r:embed="rId3">
            <a:alphaModFix/>
          </a:blip>
          <a:srcRect b="0" l="9514" r="0" t="0"/>
          <a:stretch/>
        </p:blipFill>
        <p:spPr>
          <a:xfrm>
            <a:off x="381000" y="2181225"/>
            <a:ext cx="5943600" cy="165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2263775"/>
            <a:ext cx="2514600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652963"/>
            <a:ext cx="8215313" cy="159543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3"/>
          <p:cNvSpPr/>
          <p:nvPr/>
        </p:nvSpPr>
        <p:spPr>
          <a:xfrm>
            <a:off x="304800" y="3886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668" name="Google Shape;668;p43"/>
          <p:cNvSpPr/>
          <p:nvPr/>
        </p:nvSpPr>
        <p:spPr>
          <a:xfrm>
            <a:off x="304800" y="15240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0f9be0a81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probability</a:t>
            </a:r>
            <a:endParaRPr/>
          </a:p>
        </p:txBody>
      </p:sp>
      <p:pic>
        <p:nvPicPr>
          <p:cNvPr id="146" name="Google Shape;146;g250f9be0a8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2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/>
          <p:nvPr>
            <p:ph type="title"/>
          </p:nvPr>
        </p:nvSpPr>
        <p:spPr>
          <a:xfrm>
            <a:off x="152400" y="2286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/>
              <a:t>Measures of Dispersion </a:t>
            </a:r>
            <a:br>
              <a:rPr lang="en-US" sz="3600"/>
            </a:br>
            <a:r>
              <a:rPr lang="en-US" sz="3600"/>
              <a:t>(Variance and Standard Deviation)</a:t>
            </a:r>
            <a:endParaRPr/>
          </a:p>
        </p:txBody>
      </p:sp>
      <p:pic>
        <p:nvPicPr>
          <p:cNvPr id="674" name="Google Shape;674;p44"/>
          <p:cNvPicPr preferRelativeResize="0"/>
          <p:nvPr/>
        </p:nvPicPr>
        <p:blipFill rotWithShape="1">
          <a:blip r:embed="rId3">
            <a:alphaModFix/>
          </a:blip>
          <a:srcRect b="0" l="9514" r="0" t="0"/>
          <a:stretch/>
        </p:blipFill>
        <p:spPr>
          <a:xfrm>
            <a:off x="381000" y="1524000"/>
            <a:ext cx="5943600" cy="165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1606550"/>
            <a:ext cx="2514600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3733800"/>
            <a:ext cx="7086600" cy="137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4"/>
          <p:cNvSpPr/>
          <p:nvPr/>
        </p:nvSpPr>
        <p:spPr>
          <a:xfrm>
            <a:off x="304800" y="3200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678" name="Google Shape;678;p44"/>
          <p:cNvSpPr/>
          <p:nvPr/>
        </p:nvSpPr>
        <p:spPr>
          <a:xfrm>
            <a:off x="304800" y="14478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5791200"/>
            <a:ext cx="88868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4"/>
          <p:cNvSpPr/>
          <p:nvPr/>
        </p:nvSpPr>
        <p:spPr>
          <a:xfrm>
            <a:off x="304800" y="51816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Variance &amp; Standard Deviation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EDA and Visualization</a:t>
            </a:r>
            <a:endParaRPr/>
          </a:p>
        </p:txBody>
      </p:sp>
      <p:sp>
        <p:nvSpPr>
          <p:cNvPr id="687" name="Google Shape;687;p45"/>
          <p:cNvSpPr txBox="1"/>
          <p:nvPr>
            <p:ph idx="1" type="body"/>
          </p:nvPr>
        </p:nvSpPr>
        <p:spPr>
          <a:xfrm>
            <a:off x="685800" y="11430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Exploratory Data Analysis (EDA) and Visualization are important (necessary?) steps in any analysis task. 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get to know your data!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distributions (symmetric, normal, skewed)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 quality problems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outliers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correlations and inter-relationships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subsets of interest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suggest functional relationships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Sometimes EDA or viz might be the goal!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609600"/>
            <a:ext cx="79375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6"/>
          <p:cNvSpPr txBox="1"/>
          <p:nvPr/>
        </p:nvSpPr>
        <p:spPr>
          <a:xfrm>
            <a:off x="457200" y="685800"/>
            <a:ext cx="1882775" cy="307975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flowingdata.com 9/9/11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04800"/>
            <a:ext cx="5541963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7"/>
          <p:cNvSpPr txBox="1"/>
          <p:nvPr/>
        </p:nvSpPr>
        <p:spPr>
          <a:xfrm>
            <a:off x="457200" y="3352800"/>
            <a:ext cx="1516063" cy="307975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NYTimes 7/26/11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/>
          </a:p>
        </p:txBody>
      </p:sp>
      <p:sp>
        <p:nvSpPr>
          <p:cNvPr id="707" name="Google Shape;707;p48"/>
          <p:cNvSpPr txBox="1"/>
          <p:nvPr>
            <p:ph idx="1" type="body"/>
          </p:nvPr>
        </p:nvSpPr>
        <p:spPr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Goal:  get a general sense of the data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means, medians, quantiles, histograms, boxplots</a:t>
            </a:r>
            <a:endParaRPr/>
          </a:p>
          <a:p>
            <a:pPr indent="-34290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You should always look at every variable - you will learn something!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data-driven (model-free)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Think interactive and visual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Humans are the best pattern recognizers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 You can use more than 2 dimensions!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x,y,z, space, color, time….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especially useful in early stages of data mining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detect outliers     (e.g. assess data quality)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test assumptions (e.g. normal distributions or skewed?)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identify useful raw data &amp; transforms (e.g. log(x))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Bottom line: it is always well worth looking at your data!</a:t>
            </a:r>
            <a:endParaRPr/>
          </a:p>
        </p:txBody>
      </p:sp>
      <p:pic>
        <p:nvPicPr>
          <p:cNvPr id="708" name="Google Shape;7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2971800"/>
            <a:ext cx="2540000" cy="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50f9be0a81_0_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 lifecycle</a:t>
            </a:r>
            <a:endParaRPr/>
          </a:p>
        </p:txBody>
      </p:sp>
      <p:pic>
        <p:nvPicPr>
          <p:cNvPr id="715" name="Google Shape;715;g250f9be0a8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8" y="1593953"/>
            <a:ext cx="8789925" cy="45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50f9be0a81_0_52"/>
          <p:cNvSpPr txBox="1"/>
          <p:nvPr>
            <p:ph type="title"/>
          </p:nvPr>
        </p:nvSpPr>
        <p:spPr>
          <a:xfrm>
            <a:off x="148150" y="274650"/>
            <a:ext cx="87459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it's useful for Big Data Analytics</a:t>
            </a:r>
            <a:endParaRPr/>
          </a:p>
        </p:txBody>
      </p:sp>
      <p:pic>
        <p:nvPicPr>
          <p:cNvPr id="722" name="Google Shape;722;g250f9be0a81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50" y="1211625"/>
            <a:ext cx="7498925" cy="55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Summary Statistics</a:t>
            </a:r>
            <a:endParaRPr/>
          </a:p>
        </p:txBody>
      </p:sp>
      <p:sp>
        <p:nvSpPr>
          <p:cNvPr id="729" name="Google Shape;729;p49"/>
          <p:cNvSpPr txBox="1"/>
          <p:nvPr>
            <p:ph idx="1" type="body"/>
          </p:nvPr>
        </p:nvSpPr>
        <p:spPr>
          <a:xfrm>
            <a:off x="611188" y="836613"/>
            <a:ext cx="777240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visual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sample statistics of data X 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mean:   μ = 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/ n                  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mode: most common value in X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median: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=sort(X), median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n/2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(half below, half above)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quartiles of sorted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Q1 value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0.25n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, Q3 value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0.75 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interquartile range:   value(Q3) - value(Q1)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range:                       max(X) - min(X)  = 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variance: σ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= 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/ n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skewness: 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μ)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 /  [ (∑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μ)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3/2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]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zero if symmetric; right-skewed more common (what kind of data is right skewed?)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number of distinct values for a variable (see unique() in R)</a:t>
            </a:r>
            <a:endParaRPr/>
          </a:p>
          <a:p>
            <a:pPr indent="-158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Don’t need to report all of thses:  Bottom line…do these numbers make sense???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Single Variable Visualization</a:t>
            </a:r>
            <a:endParaRPr/>
          </a:p>
        </p:txBody>
      </p:sp>
      <p:sp>
        <p:nvSpPr>
          <p:cNvPr id="735" name="Google Shape;735;p50"/>
          <p:cNvSpPr txBox="1"/>
          <p:nvPr>
            <p:ph idx="1" type="body"/>
          </p:nvPr>
        </p:nvSpPr>
        <p:spPr>
          <a:xfrm>
            <a:off x="685800" y="1185114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Histogram: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Shows center, variability, skewness, modality,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outliers, or strange patterns.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Bins matter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Beware of real zeros</a:t>
            </a:r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6600"/>
            <a:ext cx="3352800" cy="268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276600"/>
            <a:ext cx="34036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4550" y="3352800"/>
            <a:ext cx="3219450" cy="25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Issues with Histograms</a:t>
            </a:r>
            <a:endParaRPr/>
          </a:p>
        </p:txBody>
      </p:sp>
      <p:sp>
        <p:nvSpPr>
          <p:cNvPr id="745" name="Google Shape;745;p51"/>
          <p:cNvSpPr txBox="1"/>
          <p:nvPr>
            <p:ph idx="1" type="body"/>
          </p:nvPr>
        </p:nvSpPr>
        <p:spPr>
          <a:xfrm>
            <a:off x="4572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small data sets, histograms can be misleading. 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Small changes in the data, bins, or anchor can deceive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large data sets, histograms can be quite effective at illustrating general properties of the distribution.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Histograms effectively only work with 1 variable at a time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But ‘small multiples’ can be effective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0f9be0a81_0_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ndependence</a:t>
            </a:r>
            <a:endParaRPr/>
          </a:p>
        </p:txBody>
      </p:sp>
      <p:pic>
        <p:nvPicPr>
          <p:cNvPr id="153" name="Google Shape;153;g250f9be0a8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304800"/>
            <a:ext cx="6096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2"/>
          <p:cNvSpPr txBox="1"/>
          <p:nvPr/>
        </p:nvSpPr>
        <p:spPr>
          <a:xfrm>
            <a:off x="457200" y="2667000"/>
            <a:ext cx="2362200" cy="120015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be careful with axes and scales!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3"/>
          <p:cNvSpPr txBox="1"/>
          <p:nvPr>
            <p:ph type="title"/>
          </p:nvPr>
        </p:nvSpPr>
        <p:spPr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Smoothed Histograms - Density Estimates</a:t>
            </a:r>
            <a:endParaRPr/>
          </a:p>
        </p:txBody>
      </p:sp>
      <p:sp>
        <p:nvSpPr>
          <p:cNvPr id="757" name="Google Shape;757;p53"/>
          <p:cNvSpPr txBox="1"/>
          <p:nvPr/>
        </p:nvSpPr>
        <p:spPr>
          <a:xfrm>
            <a:off x="1066800" y="1219200"/>
            <a:ext cx="7620000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 estimates smooth out the contribution of each datapoint over a local neighborhood of that point.</a:t>
            </a:r>
            <a:endParaRPr/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3"/>
          <p:cNvSpPr/>
          <p:nvPr/>
        </p:nvSpPr>
        <p:spPr>
          <a:xfrm>
            <a:off x="1524000" y="3276600"/>
            <a:ext cx="2000250" cy="369888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kernel width</a:t>
            </a:r>
            <a:endParaRPr/>
          </a:p>
        </p:txBody>
      </p:sp>
      <p:sp>
        <p:nvSpPr>
          <p:cNvPr id="759" name="Google Shape;759;p53"/>
          <p:cNvSpPr txBox="1"/>
          <p:nvPr/>
        </p:nvSpPr>
        <p:spPr>
          <a:xfrm>
            <a:off x="1066800" y="3962400"/>
            <a:ext cx="7620000" cy="100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 kernel is common:</a:t>
            </a:r>
            <a:endParaRPr/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209800"/>
            <a:ext cx="2551113" cy="25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2011  - Volinsky - Columbia University</a:t>
            </a:r>
            <a:endParaRPr/>
          </a:p>
        </p:txBody>
      </p:sp>
      <p:pic>
        <p:nvPicPr>
          <p:cNvPr id="766" name="Google Shape;7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28600"/>
            <a:ext cx="5130800" cy="63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4"/>
          <p:cNvSpPr txBox="1"/>
          <p:nvPr/>
        </p:nvSpPr>
        <p:spPr>
          <a:xfrm>
            <a:off x="533400" y="1524000"/>
            <a:ext cx="2286000" cy="2678113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Bandwidth choice is an 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want to try several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Boxplots</a:t>
            </a:r>
            <a:endParaRPr/>
          </a:p>
        </p:txBody>
      </p:sp>
      <p:pic>
        <p:nvPicPr>
          <p:cNvPr id="773" name="Google Shape;7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550" y="1219200"/>
            <a:ext cx="3986213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5"/>
          <p:cNvSpPr txBox="1"/>
          <p:nvPr>
            <p:ph idx="1" type="body"/>
          </p:nvPr>
        </p:nvSpPr>
        <p:spPr>
          <a:xfrm>
            <a:off x="685800" y="1371600"/>
            <a:ext cx="3886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Shows a lot of information about a variable in one plot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Median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IQR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Outliers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Range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Skewness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Negatives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Overplotting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Hard to tell distributional shape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 standard implementation in software (many options for whiskers, outliers)</a:t>
            </a:r>
            <a:endParaRPr/>
          </a:p>
          <a:p>
            <a:pPr indent="-1714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Time Series</a:t>
            </a:r>
            <a:endParaRPr/>
          </a:p>
        </p:txBody>
      </p:sp>
      <p:sp>
        <p:nvSpPr>
          <p:cNvPr id="781" name="Google Shape;781;p56"/>
          <p:cNvSpPr txBox="1"/>
          <p:nvPr>
            <p:ph idx="1" type="body"/>
          </p:nvPr>
        </p:nvSpPr>
        <p:spPr>
          <a:xfrm>
            <a:off x="685800" y="10668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your data has a temporal component, be sure to exploit it</a:t>
            </a:r>
            <a:endParaRPr/>
          </a:p>
        </p:txBody>
      </p:sp>
      <p:pic>
        <p:nvPicPr>
          <p:cNvPr descr="airlines" id="782" name="Google Shape;782;p56"/>
          <p:cNvPicPr preferRelativeResize="0"/>
          <p:nvPr/>
        </p:nvPicPr>
        <p:blipFill rotWithShape="1">
          <a:blip r:embed="rId3">
            <a:alphaModFix/>
          </a:blip>
          <a:srcRect b="8515" l="1474" r="4146" t="13625"/>
          <a:stretch/>
        </p:blipFill>
        <p:spPr>
          <a:xfrm>
            <a:off x="685800" y="1828800"/>
            <a:ext cx="7162800" cy="447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56"/>
          <p:cNvCxnSpPr/>
          <p:nvPr/>
        </p:nvCxnSpPr>
        <p:spPr>
          <a:xfrm flipH="1" rot="10800000">
            <a:off x="3886200" y="3733800"/>
            <a:ext cx="243840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p56"/>
          <p:cNvSpPr txBox="1"/>
          <p:nvPr/>
        </p:nvSpPr>
        <p:spPr>
          <a:xfrm>
            <a:off x="4800600" y="4191000"/>
            <a:ext cx="113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steady growth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trend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5" name="Google Shape;785;p56"/>
          <p:cNvCxnSpPr/>
          <p:nvPr/>
        </p:nvCxnSpPr>
        <p:spPr>
          <a:xfrm rot="10800000">
            <a:off x="2971800" y="4343400"/>
            <a:ext cx="38100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56"/>
          <p:cNvSpPr txBox="1"/>
          <p:nvPr/>
        </p:nvSpPr>
        <p:spPr>
          <a:xfrm>
            <a:off x="3048000" y="4800600"/>
            <a:ext cx="15446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Year bumps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7" name="Google Shape;787;p56"/>
          <p:cNvCxnSpPr/>
          <p:nvPr/>
        </p:nvCxnSpPr>
        <p:spPr>
          <a:xfrm>
            <a:off x="3048000" y="2667000"/>
            <a:ext cx="3048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56"/>
          <p:cNvSpPr txBox="1"/>
          <p:nvPr/>
        </p:nvSpPr>
        <p:spPr>
          <a:xfrm>
            <a:off x="2601913" y="2232025"/>
            <a:ext cx="733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peaks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9" name="Google Shape;789;p56"/>
          <p:cNvCxnSpPr/>
          <p:nvPr/>
        </p:nvCxnSpPr>
        <p:spPr>
          <a:xfrm>
            <a:off x="4648200" y="2286000"/>
            <a:ext cx="76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56"/>
          <p:cNvSpPr txBox="1"/>
          <p:nvPr/>
        </p:nvSpPr>
        <p:spPr>
          <a:xfrm>
            <a:off x="3133725" y="1828800"/>
            <a:ext cx="24241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summer bifurcations in air travel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(favor early/late)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Spatial Data</a:t>
            </a:r>
            <a:endParaRPr/>
          </a:p>
        </p:txBody>
      </p:sp>
      <p:sp>
        <p:nvSpPr>
          <p:cNvPr id="796" name="Google Shape;796;p57"/>
          <p:cNvSpPr txBox="1"/>
          <p:nvPr>
            <p:ph idx="1" type="body"/>
          </p:nvPr>
        </p:nvSpPr>
        <p:spPr>
          <a:xfrm>
            <a:off x="685800" y="1371600"/>
            <a:ext cx="2819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your data has a geographic component, be sure to exploit it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 from cities/states/zip cods – easy to get lat/long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plot as scatterplot</a:t>
            </a:r>
            <a:endParaRPr/>
          </a:p>
        </p:txBody>
      </p:sp>
      <p:pic>
        <p:nvPicPr>
          <p:cNvPr id="797" name="Google Shape;7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2954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 txBox="1"/>
          <p:nvPr>
            <p:ph type="title"/>
          </p:nvPr>
        </p:nvSpPr>
        <p:spPr>
          <a:xfrm>
            <a:off x="914400" y="3048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Spatio-temporal data</a:t>
            </a:r>
            <a:endParaRPr/>
          </a:p>
        </p:txBody>
      </p:sp>
      <p:sp>
        <p:nvSpPr>
          <p:cNvPr id="803" name="Google Shape;803;p58"/>
          <p:cNvSpPr txBox="1"/>
          <p:nvPr>
            <p:ph idx="1" type="body"/>
          </p:nvPr>
        </p:nvSpPr>
        <p:spPr>
          <a:xfrm>
            <a:off x="685800" y="1295400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spatio-temporal data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http://projects.flowingdata.com/walmart/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(Nathan Yau)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But, fancy tools not needed!  Just do successive scatterplots to (almost) the same effect</a:t>
            </a:r>
            <a:endParaRPr/>
          </a:p>
        </p:txBody>
      </p:sp>
      <p:pic>
        <p:nvPicPr>
          <p:cNvPr id="804" name="Google Shape;80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667000"/>
            <a:ext cx="3429000" cy="175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9"/>
          <p:cNvSpPr txBox="1"/>
          <p:nvPr>
            <p:ph type="title"/>
          </p:nvPr>
        </p:nvSpPr>
        <p:spPr>
          <a:xfrm>
            <a:off x="457200" y="-45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Spatial data: choropleth Maps</a:t>
            </a:r>
            <a:endParaRPr/>
          </a:p>
        </p:txBody>
      </p:sp>
      <p:sp>
        <p:nvSpPr>
          <p:cNvPr id="810" name="Google Shape;810;p59"/>
          <p:cNvSpPr txBox="1"/>
          <p:nvPr>
            <p:ph idx="1" type="body"/>
          </p:nvPr>
        </p:nvSpPr>
        <p:spPr>
          <a:xfrm>
            <a:off x="685800" y="5562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Maps using color shadings to represent numerical values are called chloropleth maps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http://elections.nytimes.com/2008/results/president/map.html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838200"/>
            <a:ext cx="6934200" cy="483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Continuous Variables</a:t>
            </a:r>
            <a:endParaRPr/>
          </a:p>
        </p:txBody>
      </p:sp>
      <p:sp>
        <p:nvSpPr>
          <p:cNvPr id="817" name="Google Shape;817;p60"/>
          <p:cNvSpPr txBox="1"/>
          <p:nvPr>
            <p:ph idx="1" type="body"/>
          </p:nvPr>
        </p:nvSpPr>
        <p:spPr>
          <a:xfrm>
            <a:off x="685800" y="1371600"/>
            <a:ext cx="746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 two numeric variables, the scatterplot is the obvious choice</a:t>
            </a:r>
            <a:endParaRPr/>
          </a:p>
        </p:txBody>
      </p:sp>
      <p:grpSp>
        <p:nvGrpSpPr>
          <p:cNvPr id="818" name="Google Shape;818;p60"/>
          <p:cNvGrpSpPr/>
          <p:nvPr/>
        </p:nvGrpSpPr>
        <p:grpSpPr>
          <a:xfrm>
            <a:off x="533400" y="2438400"/>
            <a:ext cx="8208963" cy="3852863"/>
            <a:chOff x="609600" y="2362200"/>
            <a:chExt cx="8208963" cy="3852863"/>
          </a:xfrm>
        </p:grpSpPr>
        <p:pic>
          <p:nvPicPr>
            <p:cNvPr id="819" name="Google Shape;81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p60"/>
            <p:cNvSpPr/>
            <p:nvPr/>
          </p:nvSpPr>
          <p:spPr>
            <a:xfrm>
              <a:off x="5334000" y="4648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1" name="Google Shape;821;p60"/>
            <p:cNvCxnSpPr/>
            <p:nvPr/>
          </p:nvCxnSpPr>
          <p:spPr>
            <a:xfrm>
              <a:off x="6400800" y="51054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2" name="Google Shape;822;p60"/>
            <p:cNvSpPr/>
            <p:nvPr/>
          </p:nvSpPr>
          <p:spPr>
            <a:xfrm>
              <a:off x="3124200" y="3886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3" name="Google Shape;823;p60"/>
            <p:cNvCxnSpPr/>
            <p:nvPr/>
          </p:nvCxnSpPr>
          <p:spPr>
            <a:xfrm rot="10800000">
              <a:off x="2057400" y="4343400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4" name="Google Shape;824;p60"/>
            <p:cNvSpPr txBox="1"/>
            <p:nvPr/>
          </p:nvSpPr>
          <p:spPr>
            <a:xfrm>
              <a:off x="609600" y="4191000"/>
              <a:ext cx="11985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0"/>
            <p:cNvSpPr txBox="1"/>
            <p:nvPr/>
          </p:nvSpPr>
          <p:spPr>
            <a:xfrm>
              <a:off x="7620000" y="5029200"/>
              <a:ext cx="11985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61"/>
          <p:cNvGrpSpPr/>
          <p:nvPr/>
        </p:nvGrpSpPr>
        <p:grpSpPr>
          <a:xfrm>
            <a:off x="533400" y="3352800"/>
            <a:ext cx="8208963" cy="3090863"/>
            <a:chOff x="609600" y="2362200"/>
            <a:chExt cx="8208963" cy="3852863"/>
          </a:xfrm>
        </p:grpSpPr>
        <p:pic>
          <p:nvPicPr>
            <p:cNvPr id="832" name="Google Shape;832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61"/>
            <p:cNvSpPr/>
            <p:nvPr/>
          </p:nvSpPr>
          <p:spPr>
            <a:xfrm>
              <a:off x="5334000" y="4648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4" name="Google Shape;834;p61"/>
            <p:cNvCxnSpPr/>
            <p:nvPr/>
          </p:nvCxnSpPr>
          <p:spPr>
            <a:xfrm>
              <a:off x="6400800" y="51054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5" name="Google Shape;835;p61"/>
            <p:cNvSpPr/>
            <p:nvPr/>
          </p:nvSpPr>
          <p:spPr>
            <a:xfrm>
              <a:off x="3124200" y="3886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6" name="Google Shape;836;p61"/>
            <p:cNvCxnSpPr/>
            <p:nvPr/>
          </p:nvCxnSpPr>
          <p:spPr>
            <a:xfrm rot="10800000">
              <a:off x="2057400" y="4343400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7" name="Google Shape;837;p61"/>
            <p:cNvSpPr txBox="1"/>
            <p:nvPr/>
          </p:nvSpPr>
          <p:spPr>
            <a:xfrm>
              <a:off x="609600" y="4191000"/>
              <a:ext cx="1198563" cy="383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1"/>
            <p:cNvSpPr txBox="1"/>
            <p:nvPr/>
          </p:nvSpPr>
          <p:spPr>
            <a:xfrm>
              <a:off x="7620000" y="5029200"/>
              <a:ext cx="1198563" cy="383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2D Scatterplots</a:t>
            </a:r>
            <a:endParaRPr/>
          </a:p>
        </p:txBody>
      </p:sp>
      <p:sp>
        <p:nvSpPr>
          <p:cNvPr id="840" name="Google Shape;840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standard tool to display relation between 2 variables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e.g. y-axis = response, x-axis = suspected indicator</a:t>
            </a:r>
            <a:endParaRPr/>
          </a:p>
          <a:p>
            <a:pPr indent="-1714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1"/>
          <p:cNvSpPr txBox="1"/>
          <p:nvPr>
            <p:ph idx="2" type="body"/>
          </p:nvPr>
        </p:nvSpPr>
        <p:spPr>
          <a:xfrm>
            <a:off x="4953000" y="1371600"/>
            <a:ext cx="3810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useful to answer: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x,y related?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quadratic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variance(y) depend on x?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outliers present?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1"/>
          <p:cNvSpPr txBox="1"/>
          <p:nvPr/>
        </p:nvSpPr>
        <p:spPr>
          <a:xfrm>
            <a:off x="5103813" y="20828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179388" y="260350"/>
            <a:ext cx="5400675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 of probability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539750" y="763588"/>
            <a:ext cx="7081838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Relative frequency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 are outcomes of a repeatable experiment 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549275" y="2349500"/>
            <a:ext cx="7839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cf. quantum mechanics, particle scattering, radioactive decay...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539750" y="2997200"/>
            <a:ext cx="80311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Subjective probability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 are hypotheses (statements that are true or false) 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539750" y="4540250"/>
            <a:ext cx="8183563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 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interpretations consistent with Kolmogorov axioms.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In particle physics  frequency interpretation often most useful,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subjective probability can provide more natural treatment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non-repeatable phenomena: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systematic uncertainties, probability that Higgs boson exists,...</a:t>
            </a:r>
            <a:endParaRPr/>
          </a:p>
        </p:txBody>
      </p:sp>
      <p:pic>
        <p:nvPicPr>
          <p:cNvPr descr="txp_fig" id="163" name="Google Shape;1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175" y="4056063"/>
            <a:ext cx="5091113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64" name="Google Shape;1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0425" y="1681163"/>
            <a:ext cx="4151313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No apparent relationship</a:t>
            </a:r>
            <a:endParaRPr/>
          </a:p>
        </p:txBody>
      </p:sp>
      <p:pic>
        <p:nvPicPr>
          <p:cNvPr descr="scatplo1" id="849" name="Google Shape;84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1371600"/>
            <a:ext cx="582930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Linear relationship</a:t>
            </a:r>
            <a:endParaRPr/>
          </a:p>
        </p:txBody>
      </p:sp>
      <p:pic>
        <p:nvPicPr>
          <p:cNvPr descr="scatplo3" id="856" name="Google Shape;8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371600"/>
            <a:ext cx="6096000" cy="449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Quadratic relationship</a:t>
            </a:r>
            <a:endParaRPr/>
          </a:p>
        </p:txBody>
      </p:sp>
      <p:pic>
        <p:nvPicPr>
          <p:cNvPr descr="scatplo5" id="863" name="Google Shape;8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219200"/>
            <a:ext cx="6248400" cy="447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Homoscedastic </a:t>
            </a:r>
            <a:endParaRPr/>
          </a:p>
        </p:txBody>
      </p:sp>
      <p:sp>
        <p:nvSpPr>
          <p:cNvPr id="870" name="Google Shape;870;p65"/>
          <p:cNvSpPr txBox="1"/>
          <p:nvPr/>
        </p:nvSpPr>
        <p:spPr>
          <a:xfrm>
            <a:off x="1676400" y="5334000"/>
            <a:ext cx="586263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this important in classical statistical modelling?</a:t>
            </a:r>
            <a:endParaRPr/>
          </a:p>
        </p:txBody>
      </p:sp>
      <p:pic>
        <p:nvPicPr>
          <p:cNvPr descr="scatplo8" id="871" name="Google Shape;87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143000"/>
            <a:ext cx="48768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Heteroscedastic </a:t>
            </a:r>
            <a:endParaRPr/>
          </a:p>
        </p:txBody>
      </p:sp>
      <p:sp>
        <p:nvSpPr>
          <p:cNvPr id="878" name="Google Shape;878;p66"/>
          <p:cNvSpPr txBox="1"/>
          <p:nvPr/>
        </p:nvSpPr>
        <p:spPr>
          <a:xfrm>
            <a:off x="746125" y="5394325"/>
            <a:ext cx="763587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variation in </a:t>
            </a: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differs depending on the value of </a:t>
            </a: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e.g., Y = annual tax paid,  X = income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atplo9" id="879" name="Google Shape;87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19200"/>
            <a:ext cx="54864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variables - continuous</a:t>
            </a:r>
            <a:endParaRPr/>
          </a:p>
        </p:txBody>
      </p:sp>
      <p:sp>
        <p:nvSpPr>
          <p:cNvPr id="885" name="Google Shape;885;p67"/>
          <p:cNvSpPr txBox="1"/>
          <p:nvPr>
            <p:ph idx="1" type="body"/>
          </p:nvPr>
        </p:nvSpPr>
        <p:spPr>
          <a:xfrm>
            <a:off x="457200" y="1201401"/>
            <a:ext cx="8229600" cy="4924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Scatterplots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But can be bad with lots of data</a:t>
            </a:r>
            <a:endParaRPr/>
          </a:p>
        </p:txBody>
      </p:sp>
      <p:pic>
        <p:nvPicPr>
          <p:cNvPr id="886" name="Google Shape;8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606136"/>
            <a:ext cx="6853238" cy="399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to do for large data sets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Contour plots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variables - continuous</a:t>
            </a:r>
            <a:endParaRPr/>
          </a:p>
        </p:txBody>
      </p:sp>
      <p:pic>
        <p:nvPicPr>
          <p:cNvPr id="893" name="Google Shape;89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819400"/>
            <a:ext cx="51054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Variables - one categorical</a:t>
            </a:r>
            <a:endParaRPr/>
          </a:p>
        </p:txBody>
      </p:sp>
      <p:sp>
        <p:nvSpPr>
          <p:cNvPr id="899" name="Google Shape;899;p69"/>
          <p:cNvSpPr txBox="1"/>
          <p:nvPr>
            <p:ph idx="1" type="body"/>
          </p:nvPr>
        </p:nvSpPr>
        <p:spPr>
          <a:xfrm>
            <a:off x="685800" y="1371600"/>
            <a:ext cx="77724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Side by side boxplots are very effective in showing differences in a quantitative variable across factor levels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tips data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do men or women tip better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orchard sprays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measuring potency of various orchard sprays in repelling honeybees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415706"/>
            <a:ext cx="1981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4339506"/>
            <a:ext cx="2076450" cy="215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4415706"/>
            <a:ext cx="2122488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4415706"/>
            <a:ext cx="2057400" cy="1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Barcharts and Spineplots</a:t>
            </a:r>
            <a:endParaRPr/>
          </a:p>
        </p:txBody>
      </p:sp>
      <p:sp>
        <p:nvSpPr>
          <p:cNvPr id="909" name="Google Shape;909;p70"/>
          <p:cNvSpPr txBox="1"/>
          <p:nvPr/>
        </p:nvSpPr>
        <p:spPr>
          <a:xfrm>
            <a:off x="327025" y="1516063"/>
            <a:ext cx="2797175" cy="455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stacked barcharts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to compare continuous values across two or more categorical ones.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spineplots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proportions well, but can be hard to interpret</a:t>
            </a:r>
            <a:endParaRPr/>
          </a:p>
        </p:txBody>
      </p:sp>
      <p:pic>
        <p:nvPicPr>
          <p:cNvPr id="910" name="Google Shape;91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066800"/>
            <a:ext cx="26638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1143000"/>
            <a:ext cx="2519363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0"/>
          <p:cNvSpPr txBox="1"/>
          <p:nvPr/>
        </p:nvSpPr>
        <p:spPr>
          <a:xfrm>
            <a:off x="5562600" y="3733800"/>
            <a:ext cx="1489075" cy="307975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orange=M blue=F</a:t>
            </a:r>
            <a:endParaRPr/>
          </a:p>
        </p:txBody>
      </p:sp>
      <p:pic>
        <p:nvPicPr>
          <p:cNvPr id="913" name="Google Shape;91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4038600"/>
            <a:ext cx="2519363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2011  - Volinsky - Columbia University</a:t>
            </a:r>
            <a:endParaRPr/>
          </a:p>
        </p:txBody>
      </p:sp>
      <p:sp>
        <p:nvSpPr>
          <p:cNvPr id="919" name="Google Shape;919;p71"/>
          <p:cNvSpPr txBox="1"/>
          <p:nvPr>
            <p:ph type="title"/>
          </p:nvPr>
        </p:nvSpPr>
        <p:spPr>
          <a:xfrm>
            <a:off x="685800" y="228600"/>
            <a:ext cx="358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More than two variables</a:t>
            </a:r>
            <a:endParaRPr/>
          </a:p>
        </p:txBody>
      </p:sp>
      <p:sp>
        <p:nvSpPr>
          <p:cNvPr id="920" name="Google Shape;920;p71"/>
          <p:cNvSpPr txBox="1"/>
          <p:nvPr>
            <p:ph idx="1" type="body"/>
          </p:nvPr>
        </p:nvSpPr>
        <p:spPr>
          <a:xfrm>
            <a:off x="685800" y="1371600"/>
            <a:ext cx="2895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Pairwise scatterplots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somewhat ineffective for categorical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114300"/>
            <a:ext cx="5003800" cy="6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252413" y="260350"/>
            <a:ext cx="3671887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539750" y="836613"/>
            <a:ext cx="689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definition of conditional probability we have,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3975100" y="1504950"/>
            <a:ext cx="6238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663575" y="2297113"/>
            <a:ext cx="5730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</a:t>
            </a:r>
            <a:endParaRPr/>
          </a:p>
        </p:txBody>
      </p:sp>
      <p:pic>
        <p:nvPicPr>
          <p:cNvPr descr="txp_fig"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8" y="2392363"/>
            <a:ext cx="3211512" cy="3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4468813" y="2276475"/>
            <a:ext cx="6080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so</a:t>
            </a: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1692275" y="2781300"/>
            <a:ext cx="3887788" cy="1079500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6284913" y="2852738"/>
            <a:ext cx="21034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</a:t>
            </a:r>
            <a:endParaRPr/>
          </a:p>
        </p:txBody>
      </p:sp>
      <p:pic>
        <p:nvPicPr>
          <p:cNvPr descr="bayes" id="177" name="Google Shape;17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663" y="3541713"/>
            <a:ext cx="19050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/>
        </p:nvSpPr>
        <p:spPr>
          <a:xfrm>
            <a:off x="395288" y="4046538"/>
            <a:ext cx="48990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published (posthumously) by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Reverend Thomas Bayes (1702−1761)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395288" y="5194300"/>
            <a:ext cx="65024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essay towards solving a problem in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doctrine of chances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Philos. Trans. R. Soc.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(1763) 370; reprinted in Biometrika,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(1958) 293.</a:t>
            </a:r>
            <a:endParaRPr/>
          </a:p>
        </p:txBody>
      </p:sp>
      <p:pic>
        <p:nvPicPr>
          <p:cNvPr descr="txp_fig" id="180" name="Google Shape;18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5313" y="2994025"/>
            <a:ext cx="35147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1" name="Google Shape;18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188" y="1381125"/>
            <a:ext cx="2998787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82" name="Google Shape;18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0" y="1382713"/>
            <a:ext cx="2998788" cy="74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442913"/>
            <a:ext cx="5753100" cy="578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2011  - Volinsky - Columbia University</a:t>
            </a:r>
            <a:endParaRPr/>
          </a:p>
        </p:txBody>
      </p:sp>
      <p:sp>
        <p:nvSpPr>
          <p:cNvPr id="933" name="Google Shape;933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Networks and Graphs</a:t>
            </a:r>
            <a:endParaRPr/>
          </a:p>
        </p:txBody>
      </p:sp>
      <p:sp>
        <p:nvSpPr>
          <p:cNvPr id="934" name="Google Shape;934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Visualizing networks is helpful, even if is not obvious that a network exists</a:t>
            </a:r>
            <a:endParaRPr/>
          </a:p>
        </p:txBody>
      </p:sp>
      <p:pic>
        <p:nvPicPr>
          <p:cNvPr id="935" name="Google Shape;93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209800"/>
            <a:ext cx="4630738" cy="4164013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Network Visualization</a:t>
            </a:r>
            <a:endParaRPr/>
          </a:p>
        </p:txBody>
      </p:sp>
      <p:sp>
        <p:nvSpPr>
          <p:cNvPr id="942" name="Google Shape;942;p74"/>
          <p:cNvSpPr txBox="1"/>
          <p:nvPr>
            <p:ph idx="1" type="body"/>
          </p:nvPr>
        </p:nvSpPr>
        <p:spPr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Graphviz (open source software)  is a nice layout tool for big and small graphs</a:t>
            </a:r>
            <a:endParaRPr/>
          </a:p>
        </p:txBody>
      </p:sp>
      <p:pic>
        <p:nvPicPr>
          <p:cNvPr descr="xn2" id="943" name="Google Shape;9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15784">
            <a:off x="3314052" y="422931"/>
            <a:ext cx="3409950" cy="6862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lstreet2.png" id="944" name="Google Shape;94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4345" y="1603585"/>
            <a:ext cx="4846638" cy="438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0"/>
            <a:ext cx="3352800" cy="2884488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What’s missing?</a:t>
            </a:r>
            <a:endParaRPr/>
          </a:p>
        </p:txBody>
      </p:sp>
      <p:sp>
        <p:nvSpPr>
          <p:cNvPr id="951" name="Google Shape;951;p75"/>
          <p:cNvSpPr txBox="1"/>
          <p:nvPr>
            <p:ph idx="1" type="body"/>
          </p:nvPr>
        </p:nvSpPr>
        <p:spPr>
          <a:xfrm>
            <a:off x="0" y="1295400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pie charts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very popular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good for showing simple relations of proportions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Human perception not good at comparing arcs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barplots, histograms usually better (but less pretty)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3D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nice to be able to show three dimensions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hard to do well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often done poorly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3d best shown through “spinning” in 2D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uses various types of projecting into 2D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http://www.stat.tamu.edu/~west/bradley/</a:t>
            </a:r>
            <a:endParaRPr/>
          </a:p>
          <a:p>
            <a:pPr indent="-1270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DBAR.jpg" id="952" name="Google Shape;95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971800"/>
            <a:ext cx="2870200" cy="1935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bar2.tiff" id="953" name="Google Shape;95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0" y="5486400"/>
            <a:ext cx="1247775" cy="113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Dimension Reduction</a:t>
            </a:r>
            <a:endParaRPr/>
          </a:p>
        </p:txBody>
      </p:sp>
      <p:sp>
        <p:nvSpPr>
          <p:cNvPr id="959" name="Google Shape;959;p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One way to visualize high dimensional data is to reduce it to 2 or 3 dimensions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Variable selection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e.g. stepwise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Principle Components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find linear projection onto p-space with maximal variance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Multi-dimensional scaling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takes a matrix of (dis)similarities and embeds the points in p-dimensional space to retain those similarities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7"/>
          <p:cNvSpPr txBox="1"/>
          <p:nvPr>
            <p:ph type="title"/>
          </p:nvPr>
        </p:nvSpPr>
        <p:spPr>
          <a:xfrm>
            <a:off x="457200" y="2327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9900"/>
                </a:solidFill>
              </a:rPr>
              <a:t>An Illustration</a:t>
            </a:r>
            <a:endParaRPr/>
          </a:p>
        </p:txBody>
      </p:sp>
      <p:pic>
        <p:nvPicPr>
          <p:cNvPr id="966" name="Google Shape;9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75" y="1375713"/>
            <a:ext cx="7869422" cy="517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0f9be0a81_0_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idea</a:t>
            </a:r>
            <a:endParaRPr/>
          </a:p>
        </p:txBody>
      </p:sp>
      <p:pic>
        <p:nvPicPr>
          <p:cNvPr id="189" name="Google Shape;189;g250f9be0a8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900" y="1417651"/>
            <a:ext cx="7506899" cy="540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2014-01-13T01:35:05Z</dcterms:created>
  <dc:creator>Ruoming Jin</dc:creator>
</cp:coreProperties>
</file>